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56" r:id="rId2"/>
    <p:sldId id="296" r:id="rId3"/>
    <p:sldId id="257" r:id="rId4"/>
    <p:sldId id="261" r:id="rId5"/>
    <p:sldId id="265" r:id="rId6"/>
    <p:sldId id="264" r:id="rId7"/>
    <p:sldId id="266" r:id="rId8"/>
    <p:sldId id="267" r:id="rId9"/>
    <p:sldId id="269" r:id="rId10"/>
    <p:sldId id="270" r:id="rId11"/>
    <p:sldId id="297" r:id="rId12"/>
    <p:sldId id="271" r:id="rId13"/>
    <p:sldId id="272" r:id="rId14"/>
    <p:sldId id="298" r:id="rId15"/>
    <p:sldId id="300" r:id="rId16"/>
    <p:sldId id="277" r:id="rId17"/>
    <p:sldId id="306" r:id="rId18"/>
    <p:sldId id="279" r:id="rId19"/>
    <p:sldId id="307" r:id="rId20"/>
    <p:sldId id="280" r:id="rId21"/>
    <p:sldId id="294" r:id="rId22"/>
    <p:sldId id="281" r:id="rId23"/>
    <p:sldId id="282" r:id="rId24"/>
    <p:sldId id="284" r:id="rId25"/>
    <p:sldId id="285" r:id="rId26"/>
    <p:sldId id="286" r:id="rId27"/>
    <p:sldId id="287" r:id="rId28"/>
    <p:sldId id="288" r:id="rId29"/>
    <p:sldId id="308" r:id="rId30"/>
    <p:sldId id="309" r:id="rId31"/>
    <p:sldId id="313" r:id="rId32"/>
    <p:sldId id="311" r:id="rId33"/>
    <p:sldId id="312" r:id="rId34"/>
    <p:sldId id="289" r:id="rId35"/>
    <p:sldId id="290" r:id="rId36"/>
    <p:sldId id="291" r:id="rId37"/>
    <p:sldId id="292" r:id="rId38"/>
    <p:sldId id="304" r:id="rId39"/>
    <p:sldId id="293" r:id="rId40"/>
    <p:sldId id="303" r:id="rId41"/>
    <p:sldId id="268" r:id="rId4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26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D58096E2-CB62-43B7-A03F-97ED069E31FB}" type="datetimeFigureOut">
              <a:rPr lang="en-US" smtClean="0"/>
              <a:pPr/>
              <a:t>2/19/2010</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42473BA1-D622-4ED1-BCFB-85077CE96F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goes for both writing the plan and running the business</a:t>
            </a:r>
            <a:endParaRPr lang="en-US" dirty="0"/>
          </a:p>
        </p:txBody>
      </p:sp>
      <p:sp>
        <p:nvSpPr>
          <p:cNvPr id="4" name="Slide Number Placeholder 3"/>
          <p:cNvSpPr>
            <a:spLocks noGrp="1"/>
          </p:cNvSpPr>
          <p:nvPr>
            <p:ph type="sldNum" sz="quarter" idx="10"/>
          </p:nvPr>
        </p:nvSpPr>
        <p:spPr/>
        <p:txBody>
          <a:bodyPr/>
          <a:lstStyle/>
          <a:p>
            <a:fld id="{42473BA1-D622-4ED1-BCFB-85077CE96FFE}" type="slidenum">
              <a:rPr lang="en-US" smtClean="0"/>
              <a:pPr/>
              <a:t>3</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4319A0-1ADA-4B04-8BA5-79CDEF9F51EA}" type="slidenum">
              <a:rPr lang="en-US"/>
              <a:pPr/>
              <a:t>13</a:t>
            </a:fld>
            <a:endParaRPr lang="en-US" dirty="0"/>
          </a:p>
        </p:txBody>
      </p:sp>
      <p:sp>
        <p:nvSpPr>
          <p:cNvPr id="365570" name="Rectangle 2"/>
          <p:cNvSpPr>
            <a:spLocks noGrp="1" noRot="1" noChangeAspect="1" noChangeArrowheads="1" noTextEdit="1"/>
          </p:cNvSpPr>
          <p:nvPr>
            <p:ph type="sldImg"/>
          </p:nvPr>
        </p:nvSpPr>
        <p:spPr>
          <a:ln/>
        </p:spPr>
      </p:sp>
      <p:sp>
        <p:nvSpPr>
          <p:cNvPr id="365571" name="Rectangle 3"/>
          <p:cNvSpPr>
            <a:spLocks noGrp="1" noChangeArrowheads="1"/>
          </p:cNvSpPr>
          <p:nvPr>
            <p:ph type="body" idx="1"/>
          </p:nvPr>
        </p:nvSpPr>
        <p:spPr/>
        <p:txBody>
          <a:bodyPr/>
          <a:lstStyle/>
          <a:p>
            <a:r>
              <a:rPr lang="en-US" dirty="0"/>
              <a:t>Do all these things in bulleted formats first!  Use the SBDC template.  The bulleted items represent the main points you want/need to discuss.  Think of it as an outline.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chance</a:t>
            </a:r>
            <a:r>
              <a:rPr lang="en-US" baseline="0" dirty="0" smtClean="0"/>
              <a:t> to make your elevator speech as lofty as possible.  But, make sure you stick to the facts</a:t>
            </a:r>
            <a:endParaRPr lang="en-US" dirty="0"/>
          </a:p>
        </p:txBody>
      </p:sp>
      <p:sp>
        <p:nvSpPr>
          <p:cNvPr id="4" name="Slide Number Placeholder 3"/>
          <p:cNvSpPr>
            <a:spLocks noGrp="1"/>
          </p:cNvSpPr>
          <p:nvPr>
            <p:ph type="sldNum" sz="quarter" idx="10"/>
          </p:nvPr>
        </p:nvSpPr>
        <p:spPr/>
        <p:txBody>
          <a:bodyPr/>
          <a:lstStyle/>
          <a:p>
            <a:fld id="{42473BA1-D622-4ED1-BCFB-85077CE96FFE}" type="slidenum">
              <a:rPr lang="en-US" smtClean="0"/>
              <a:pPr/>
              <a:t>14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Make sure people</a:t>
            </a:r>
            <a:r>
              <a:rPr lang="en-US" baseline="0" dirty="0" smtClean="0"/>
              <a:t> consider the big box aspect.  What makes your business unique?</a:t>
            </a:r>
            <a:endParaRPr lang="en-US" dirty="0"/>
          </a:p>
        </p:txBody>
      </p:sp>
      <p:sp>
        <p:nvSpPr>
          <p:cNvPr id="4" name="Slide Number Placeholder 3"/>
          <p:cNvSpPr>
            <a:spLocks noGrp="1"/>
          </p:cNvSpPr>
          <p:nvPr>
            <p:ph type="sldNum" sz="quarter" idx="10"/>
          </p:nvPr>
        </p:nvSpPr>
        <p:spPr/>
        <p:txBody>
          <a:bodyPr/>
          <a:lstStyle/>
          <a:p>
            <a:fld id="{42473BA1-D622-4ED1-BCFB-85077CE96FFE}" type="slidenum">
              <a:rPr lang="en-US" smtClean="0"/>
              <a:pPr/>
              <a:t>15</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DDB920-A4D7-482B-A1FA-4FDAA12D0BD1}" type="slidenum">
              <a:rPr lang="en-US"/>
              <a:pPr/>
              <a:t>16</a:t>
            </a:fld>
            <a:endParaRPr lang="en-US" dirty="0"/>
          </a:p>
        </p:txBody>
      </p:sp>
      <p:sp>
        <p:nvSpPr>
          <p:cNvPr id="262146" name="Rectangle 2"/>
          <p:cNvSpPr>
            <a:spLocks noGrp="1" noRot="1" noChangeAspect="1" noChangeArrowheads="1" noTextEdit="1"/>
          </p:cNvSpPr>
          <p:nvPr>
            <p:ph type="sldImg"/>
          </p:nvPr>
        </p:nvSpPr>
        <p:spPr>
          <a:ln/>
        </p:spPr>
      </p:sp>
      <p:sp>
        <p:nvSpPr>
          <p:cNvPr id="262147" name="Rectangle 3"/>
          <p:cNvSpPr>
            <a:spLocks noGrp="1" noChangeArrowheads="1"/>
          </p:cNvSpPr>
          <p:nvPr>
            <p:ph type="body" idx="1"/>
          </p:nvPr>
        </p:nvSpPr>
        <p:spPr/>
        <p:txBody>
          <a:bodyPr/>
          <a:lstStyle/>
          <a:p>
            <a:r>
              <a:rPr lang="en-US" dirty="0" smtClean="0"/>
              <a:t>Involve employees and perhaps even customers in mission development.</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D46D24-D700-43B3-B7F8-940CF8833399}" type="slidenum">
              <a:rPr lang="en-US"/>
              <a:pPr/>
              <a:t>18</a:t>
            </a:fld>
            <a:endParaRPr lang="en-US" dirty="0"/>
          </a:p>
        </p:txBody>
      </p:sp>
      <p:sp>
        <p:nvSpPr>
          <p:cNvPr id="266242" name="Rectangle 2"/>
          <p:cNvSpPr>
            <a:spLocks noGrp="1" noRot="1" noChangeAspect="1" noChangeArrowheads="1" noTextEdit="1"/>
          </p:cNvSpPr>
          <p:nvPr>
            <p:ph type="sldImg"/>
          </p:nvPr>
        </p:nvSpPr>
        <p:spPr>
          <a:ln/>
        </p:spPr>
      </p:sp>
      <p:sp>
        <p:nvSpPr>
          <p:cNvPr id="266243" name="Rectangle 3"/>
          <p:cNvSpPr>
            <a:spLocks noGrp="1" noChangeArrowheads="1"/>
          </p:cNvSpPr>
          <p:nvPr>
            <p:ph type="body" idx="1"/>
          </p:nvPr>
        </p:nvSpPr>
        <p:spPr/>
        <p:txBody>
          <a:bodyPr/>
          <a:lstStyle/>
          <a:p>
            <a:r>
              <a:rPr lang="en-US" dirty="0"/>
              <a:t>The business fit relates to whether the business can be classified in a specific way.  If it can, this may help you identify suppliers, appropriate trade shows, and in general what industry should be researched.  If the business does not fit into a particular niche, than find the most similar thing.</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Semi-local</a:t>
            </a:r>
            <a:r>
              <a:rPr lang="en-US" baseline="0" dirty="0" smtClean="0"/>
              <a:t> competition refers to talking with business owners whose businesses are not in immediate competition.</a:t>
            </a:r>
            <a:endParaRPr lang="en-US" dirty="0"/>
          </a:p>
        </p:txBody>
      </p:sp>
      <p:sp>
        <p:nvSpPr>
          <p:cNvPr id="4" name="Slide Number Placeholder 3"/>
          <p:cNvSpPr>
            <a:spLocks noGrp="1"/>
          </p:cNvSpPr>
          <p:nvPr>
            <p:ph type="sldNum" sz="quarter" idx="10"/>
          </p:nvPr>
        </p:nvSpPr>
        <p:spPr/>
        <p:txBody>
          <a:bodyPr/>
          <a:lstStyle/>
          <a:p>
            <a:fld id="{42473BA1-D622-4ED1-BCFB-85077CE96FFE}" type="slidenum">
              <a:rPr lang="en-US" smtClean="0"/>
              <a:pPr/>
              <a:t>19</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51AF30-17C3-4485-9454-441A427741CC}" type="slidenum">
              <a:rPr lang="en-US"/>
              <a:pPr/>
              <a:t>20</a:t>
            </a:fld>
            <a:endParaRPr lang="en-US" dirty="0"/>
          </a:p>
        </p:txBody>
      </p:sp>
      <p:sp>
        <p:nvSpPr>
          <p:cNvPr id="267266" name="Rectangle 2"/>
          <p:cNvSpPr>
            <a:spLocks noGrp="1" noRot="1" noChangeAspect="1" noChangeArrowheads="1" noTextEdit="1"/>
          </p:cNvSpPr>
          <p:nvPr>
            <p:ph type="sldImg"/>
          </p:nvPr>
        </p:nvSpPr>
        <p:spPr>
          <a:ln/>
        </p:spPr>
      </p:sp>
      <p:sp>
        <p:nvSpPr>
          <p:cNvPr id="267267" name="Rectangle 3"/>
          <p:cNvSpPr>
            <a:spLocks noGrp="1" noChangeArrowheads="1"/>
          </p:cNvSpPr>
          <p:nvPr>
            <p:ph type="body" idx="1"/>
          </p:nvPr>
        </p:nvSpPr>
        <p:spPr/>
        <p:txBody>
          <a:bodyPr/>
          <a:lstStyle/>
          <a:p>
            <a:r>
              <a:rPr lang="en-US" b="1" dirty="0" smtClean="0"/>
              <a:t>Remember, if you talk about challenges in your business plan, let people know how you have or will overcome</a:t>
            </a:r>
            <a:r>
              <a:rPr lang="en-US" b="1" baseline="0" dirty="0" smtClean="0"/>
              <a:t> them!</a:t>
            </a:r>
            <a:endParaRPr lang="en-US" b="1"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Same thing for start ups.</a:t>
            </a:r>
            <a:endParaRPr lang="en-US" dirty="0"/>
          </a:p>
        </p:txBody>
      </p:sp>
      <p:sp>
        <p:nvSpPr>
          <p:cNvPr id="4" name="Slide Number Placeholder 3"/>
          <p:cNvSpPr>
            <a:spLocks noGrp="1"/>
          </p:cNvSpPr>
          <p:nvPr>
            <p:ph type="sldNum" sz="quarter" idx="10"/>
          </p:nvPr>
        </p:nvSpPr>
        <p:spPr/>
        <p:txBody>
          <a:bodyPr/>
          <a:lstStyle/>
          <a:p>
            <a:fld id="{42473BA1-D622-4ED1-BCFB-85077CE96FFE}" type="slidenum">
              <a:rPr lang="en-US" smtClean="0"/>
              <a:pPr/>
              <a:t>21</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51CEEE-5931-44B9-82A9-3DB3CA2CFBB3}" type="slidenum">
              <a:rPr lang="en-US"/>
              <a:pPr/>
              <a:t>22</a:t>
            </a:fld>
            <a:endParaRPr lang="en-US" dirty="0"/>
          </a:p>
        </p:txBody>
      </p:sp>
      <p:sp>
        <p:nvSpPr>
          <p:cNvPr id="268290" name="Rectangle 2"/>
          <p:cNvSpPr>
            <a:spLocks noGrp="1" noRot="1" noChangeAspect="1" noChangeArrowheads="1" noTextEdit="1"/>
          </p:cNvSpPr>
          <p:nvPr>
            <p:ph type="sldImg"/>
          </p:nvPr>
        </p:nvSpPr>
        <p:spPr>
          <a:ln/>
        </p:spPr>
      </p:sp>
      <p:sp>
        <p:nvSpPr>
          <p:cNvPr id="268291" name="Rectangle 3"/>
          <p:cNvSpPr>
            <a:spLocks noGrp="1" noChangeArrowheads="1"/>
          </p:cNvSpPr>
          <p:nvPr>
            <p:ph type="body" idx="1"/>
          </p:nvPr>
        </p:nvSpPr>
        <p:spPr/>
        <p:txBody>
          <a:bodyPr/>
          <a:lstStyle/>
          <a:p>
            <a:r>
              <a:rPr lang="en-US" dirty="0" smtClean="0"/>
              <a:t>For LLC, make sure you draw up a member agreement that outlines the contributions of each members.  Frankly, no</a:t>
            </a:r>
            <a:r>
              <a:rPr lang="en-US" baseline="0" dirty="0" smtClean="0"/>
              <a:t> matter what the legal structure, it is probably good to do this.  Make certain everyone knows what is expected of who.  That should be in agreement form as well as in the business plan itself.</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0A264F-54E9-4355-9283-548BAF713D3A}" type="slidenum">
              <a:rPr lang="en-US"/>
              <a:pPr/>
              <a:t>23</a:t>
            </a:fld>
            <a:endParaRPr lang="en-US" dirty="0"/>
          </a:p>
        </p:txBody>
      </p:sp>
      <p:sp>
        <p:nvSpPr>
          <p:cNvPr id="269314" name="Rectangle 2"/>
          <p:cNvSpPr>
            <a:spLocks noGrp="1" noRot="1" noChangeAspect="1" noChangeArrowheads="1" noTextEdit="1"/>
          </p:cNvSpPr>
          <p:nvPr>
            <p:ph type="sldImg"/>
          </p:nvPr>
        </p:nvSpPr>
        <p:spPr>
          <a:ln/>
        </p:spPr>
      </p:sp>
      <p:sp>
        <p:nvSpPr>
          <p:cNvPr id="269315" name="Rectangle 3"/>
          <p:cNvSpPr>
            <a:spLocks noGrp="1" noChangeArrowheads="1"/>
          </p:cNvSpPr>
          <p:nvPr>
            <p:ph type="body" idx="1"/>
          </p:nvPr>
        </p:nvSpPr>
        <p:spPr/>
        <p:txBody>
          <a:bodyPr/>
          <a:lstStyle/>
          <a:p>
            <a:r>
              <a:rPr lang="en-US" dirty="0"/>
              <a:t>Small group discussion.  Discuss </a:t>
            </a:r>
            <a:r>
              <a:rPr lang="en-US" dirty="0" smtClean="0"/>
              <a:t>this (question</a:t>
            </a:r>
            <a:r>
              <a:rPr lang="en-US" baseline="0" dirty="0" smtClean="0"/>
              <a:t> in bold)</a:t>
            </a:r>
            <a:r>
              <a:rPr lang="en-US" dirty="0" smtClean="0"/>
              <a:t> </a:t>
            </a:r>
            <a:r>
              <a:rPr lang="en-US" dirty="0"/>
              <a:t>in the context of what expertise you do not have.  Where will you find that expertise?   Will you learn it?  Will it be too much of a burden to wear all those hats?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“to do this” questions also definitely apply to small business owners</a:t>
            </a:r>
            <a:r>
              <a:rPr lang="en-US" baseline="0" dirty="0" smtClean="0"/>
              <a:t> who are questioning whether they should expand, whether they should perhaps even stay in business, etc.</a:t>
            </a:r>
            <a:endParaRPr lang="en-US" dirty="0"/>
          </a:p>
        </p:txBody>
      </p:sp>
      <p:sp>
        <p:nvSpPr>
          <p:cNvPr id="4" name="Slide Number Placeholder 3"/>
          <p:cNvSpPr>
            <a:spLocks noGrp="1"/>
          </p:cNvSpPr>
          <p:nvPr>
            <p:ph type="sldNum" sz="quarter" idx="10"/>
          </p:nvPr>
        </p:nvSpPr>
        <p:spPr/>
        <p:txBody>
          <a:bodyPr/>
          <a:lstStyle/>
          <a:p>
            <a:fld id="{42473BA1-D622-4ED1-BCFB-85077CE96FFE}" type="slidenum">
              <a:rPr lang="en-US" smtClean="0"/>
              <a:pPr/>
              <a:t>5</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31D3F8-D8A9-4A04-BB9E-17A10EED3142}" type="slidenum">
              <a:rPr lang="en-US"/>
              <a:pPr/>
              <a:t>24</a:t>
            </a:fld>
            <a:endParaRPr lang="en-US" dirty="0"/>
          </a:p>
        </p:txBody>
      </p:sp>
      <p:sp>
        <p:nvSpPr>
          <p:cNvPr id="271362" name="Rectangle 2"/>
          <p:cNvSpPr>
            <a:spLocks noGrp="1" noRot="1" noChangeAspect="1" noChangeArrowheads="1" noTextEdit="1"/>
          </p:cNvSpPr>
          <p:nvPr>
            <p:ph type="sldImg"/>
          </p:nvPr>
        </p:nvSpPr>
        <p:spPr>
          <a:ln/>
        </p:spPr>
      </p:sp>
      <p:sp>
        <p:nvSpPr>
          <p:cNvPr id="271363" name="Rectangle 3"/>
          <p:cNvSpPr>
            <a:spLocks noGrp="1" noChangeArrowheads="1"/>
          </p:cNvSpPr>
          <p:nvPr>
            <p:ph type="body" idx="1"/>
          </p:nvPr>
        </p:nvSpPr>
        <p:spPr/>
        <p:txBody>
          <a:bodyPr/>
          <a:lstStyle/>
          <a:p>
            <a:r>
              <a:rPr lang="en-US" dirty="0" smtClean="0"/>
              <a:t>Uniqueness.</a:t>
            </a:r>
            <a:r>
              <a:rPr lang="en-US" baseline="0" dirty="0" smtClean="0"/>
              <a:t> Again, goes to what you offer that the competition down the street does not.</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50DD6A-DB4F-4D26-A0E4-DA704E8E0622}" type="slidenum">
              <a:rPr lang="en-US"/>
              <a:pPr/>
              <a:t>25</a:t>
            </a:fld>
            <a:endParaRPr lang="en-US" dirty="0"/>
          </a:p>
        </p:txBody>
      </p:sp>
      <p:sp>
        <p:nvSpPr>
          <p:cNvPr id="361474" name="Rectangle 2"/>
          <p:cNvSpPr>
            <a:spLocks noGrp="1" noRot="1" noChangeAspect="1" noChangeArrowheads="1" noTextEdit="1"/>
          </p:cNvSpPr>
          <p:nvPr>
            <p:ph type="sldImg"/>
          </p:nvPr>
        </p:nvSpPr>
        <p:spPr>
          <a:ln/>
        </p:spPr>
      </p:sp>
      <p:sp>
        <p:nvSpPr>
          <p:cNvPr id="361475" name="Rectangle 3"/>
          <p:cNvSpPr>
            <a:spLocks noGrp="1" noChangeArrowheads="1"/>
          </p:cNvSpPr>
          <p:nvPr>
            <p:ph type="body" idx="1"/>
          </p:nvPr>
        </p:nvSpPr>
        <p:spPr/>
        <p:txBody>
          <a:bodyPr/>
          <a:lstStyle/>
          <a:p>
            <a:r>
              <a:rPr lang="en-US" dirty="0"/>
              <a:t>We’ll help you find out.</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F120F6-904E-46A8-83E6-C2143BE68908}" type="slidenum">
              <a:rPr lang="en-US"/>
              <a:pPr/>
              <a:t>26</a:t>
            </a:fld>
            <a:endParaRPr lang="en-US" dirty="0"/>
          </a:p>
        </p:txBody>
      </p:sp>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p:txBody>
          <a:bodyPr/>
          <a:lstStyle/>
          <a:p>
            <a:r>
              <a:rPr lang="en-US" dirty="0"/>
              <a:t>Dig deep to find out if something is really there.  Sometimes digging deep pays off big time.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753232-626C-4F0F-952B-501362CAE66C}" type="slidenum">
              <a:rPr lang="en-US"/>
              <a:pPr/>
              <a:t>27</a:t>
            </a:fld>
            <a:endParaRPr lang="en-US" dirty="0"/>
          </a:p>
        </p:txBody>
      </p:sp>
      <p:sp>
        <p:nvSpPr>
          <p:cNvPr id="357378" name="Rectangle 2"/>
          <p:cNvSpPr>
            <a:spLocks noGrp="1" noRot="1" noChangeAspect="1" noChangeArrowheads="1" noTextEdit="1"/>
          </p:cNvSpPr>
          <p:nvPr>
            <p:ph type="sldImg"/>
          </p:nvPr>
        </p:nvSpPr>
        <p:spPr>
          <a:ln/>
        </p:spPr>
      </p:sp>
      <p:sp>
        <p:nvSpPr>
          <p:cNvPr id="357379" name="Rectangle 3"/>
          <p:cNvSpPr>
            <a:spLocks noGrp="1" noChangeArrowheads="1"/>
          </p:cNvSpPr>
          <p:nvPr>
            <p:ph type="body" idx="1"/>
          </p:nvPr>
        </p:nvSpPr>
        <p:spPr/>
        <p:txBody>
          <a:bodyPr/>
          <a:lstStyle/>
          <a:p>
            <a:r>
              <a:rPr lang="en-US" dirty="0"/>
              <a:t>Age sensitive product/service (example).  This combined should give you an accurate estimate of potentially how many folks now and in the future will buy your product/service.  (Basic method outlined in Sacred Heart Hospital, Adaptive Re-use Study; North Central Wisconsin Regional Planning Commission</a:t>
            </a:r>
            <a:r>
              <a:rPr lang="en-US" dirty="0" smtClean="0"/>
              <a:t>.  Always talk to competition</a:t>
            </a:r>
            <a:r>
              <a:rPr lang="en-US" baseline="0" dirty="0" smtClean="0"/>
              <a:t> to discern what their obstacles are, etc.</a:t>
            </a:r>
            <a:endParaRPr lang="en-US" dirty="0"/>
          </a:p>
          <a:p>
            <a:endParaRPr lang="en-US" dirty="0"/>
          </a:p>
          <a:p>
            <a:r>
              <a:rPr lang="en-US" dirty="0"/>
              <a:t>I’m providing this information now so they can get going on this crucial part of the plan.  More will be said in sessions three and four.</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If have</a:t>
            </a:r>
            <a:r>
              <a:rPr lang="en-US" b="1" baseline="0" dirty="0" smtClean="0"/>
              <a:t> an existing business, you need to track where your customers are coming from!  It may be as simple as taking down their zip codes.  The big boxes are doing it!</a:t>
            </a:r>
            <a:endParaRPr lang="en-US" b="1" dirty="0"/>
          </a:p>
        </p:txBody>
      </p:sp>
      <p:sp>
        <p:nvSpPr>
          <p:cNvPr id="4" name="Slide Number Placeholder 3"/>
          <p:cNvSpPr>
            <a:spLocks noGrp="1"/>
          </p:cNvSpPr>
          <p:nvPr>
            <p:ph type="sldNum" sz="quarter" idx="10"/>
          </p:nvPr>
        </p:nvSpPr>
        <p:spPr/>
        <p:txBody>
          <a:bodyPr/>
          <a:lstStyle/>
          <a:p>
            <a:fld id="{42473BA1-D622-4ED1-BCFB-85077CE96FFE}" type="slidenum">
              <a:rPr lang="en-US" smtClean="0"/>
              <a:pPr/>
              <a:t>28</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F7C49F-AAA0-41D3-9A63-D7F985D6BD16}" type="slidenum">
              <a:rPr lang="en-US"/>
              <a:pPr/>
              <a:t>29</a:t>
            </a:fld>
            <a:endParaRPr lang="en-US" dirty="0"/>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r>
              <a:rPr lang="en-US" dirty="0" smtClean="0"/>
              <a:t>Example of classifying/describing</a:t>
            </a:r>
            <a:r>
              <a:rPr lang="en-US" baseline="0" dirty="0" smtClean="0"/>
              <a:t> the market.  </a:t>
            </a:r>
            <a:r>
              <a:rPr lang="en-US" dirty="0" smtClean="0"/>
              <a:t>Growing </a:t>
            </a:r>
            <a:r>
              <a:rPr lang="en-US" dirty="0"/>
              <a:t>market of older adults in rural resorts.  Tailor to them?</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Or at least what you think the target market is.</a:t>
            </a:r>
            <a:endParaRPr lang="en-US" dirty="0"/>
          </a:p>
        </p:txBody>
      </p:sp>
      <p:sp>
        <p:nvSpPr>
          <p:cNvPr id="4" name="Slide Number Placeholder 3"/>
          <p:cNvSpPr>
            <a:spLocks noGrp="1"/>
          </p:cNvSpPr>
          <p:nvPr>
            <p:ph type="sldNum" sz="quarter" idx="10"/>
          </p:nvPr>
        </p:nvSpPr>
        <p:spPr/>
        <p:txBody>
          <a:bodyPr/>
          <a:lstStyle/>
          <a:p>
            <a:fld id="{42473BA1-D622-4ED1-BCFB-85077CE96FFE}" type="slidenum">
              <a:rPr lang="en-US" smtClean="0"/>
              <a:pPr/>
              <a:t>32</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A2081A-195D-4929-903E-E680CDE76D40}" type="slidenum">
              <a:rPr lang="en-US"/>
              <a:pPr/>
              <a:t>34</a:t>
            </a:fld>
            <a:endParaRPr lang="en-US" dirty="0"/>
          </a:p>
        </p:txBody>
      </p:sp>
      <p:sp>
        <p:nvSpPr>
          <p:cNvPr id="272386" name="Rectangle 2"/>
          <p:cNvSpPr>
            <a:spLocks noGrp="1" noRot="1" noChangeAspect="1" noChangeArrowheads="1" noTextEdit="1"/>
          </p:cNvSpPr>
          <p:nvPr>
            <p:ph type="sldImg"/>
          </p:nvPr>
        </p:nvSpPr>
        <p:spPr>
          <a:ln/>
        </p:spPr>
      </p:sp>
      <p:sp>
        <p:nvSpPr>
          <p:cNvPr id="272387" name="Rectangle 3"/>
          <p:cNvSpPr>
            <a:spLocks noGrp="1" noChangeArrowheads="1"/>
          </p:cNvSpPr>
          <p:nvPr>
            <p:ph type="body" idx="1"/>
          </p:nvPr>
        </p:nvSpPr>
        <p:spPr/>
        <p:txBody>
          <a:bodyPr/>
          <a:lstStyle/>
          <a:p>
            <a:r>
              <a:rPr lang="en-US" dirty="0" smtClean="0"/>
              <a:t>You need to understand your target market well in order to come up with an effective marketing plan.</a:t>
            </a:r>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735478-8E3A-46DB-B3D4-B190C2CB908B}" type="slidenum">
              <a:rPr lang="en-US"/>
              <a:pPr/>
              <a:t>35</a:t>
            </a:fld>
            <a:endParaRPr lang="en-US" dirty="0"/>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358E40-3E20-49C2-B1CA-B9AD00EDB41C}" type="slidenum">
              <a:rPr lang="en-US"/>
              <a:pPr/>
              <a:t>36</a:t>
            </a:fld>
            <a:endParaRPr lang="en-US" dirty="0"/>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p:txBody>
          <a:bodyPr/>
          <a:lstStyle/>
          <a:p>
            <a:r>
              <a:rPr lang="en-US" dirty="0"/>
              <a:t>Small group discussion</a:t>
            </a:r>
            <a:r>
              <a:rPr lang="en-US" dirty="0" smtClean="0"/>
              <a:t>.</a:t>
            </a:r>
          </a:p>
          <a:p>
            <a:endParaRPr lang="en-US" dirty="0" smtClean="0"/>
          </a:p>
          <a:p>
            <a:pPr>
              <a:lnSpc>
                <a:spcPct val="80000"/>
              </a:lnSpc>
            </a:pPr>
            <a:r>
              <a:rPr lang="en-US" sz="1200" dirty="0" smtClean="0"/>
              <a:t>What is the current financial situation of the business?</a:t>
            </a:r>
          </a:p>
          <a:p>
            <a:pPr>
              <a:lnSpc>
                <a:spcPct val="80000"/>
              </a:lnSpc>
            </a:pPr>
            <a:r>
              <a:rPr lang="en-US" sz="1200" dirty="0" smtClean="0"/>
              <a:t>How much capital do you need to start or expand the business?</a:t>
            </a:r>
          </a:p>
          <a:p>
            <a:pPr>
              <a:lnSpc>
                <a:spcPct val="80000"/>
              </a:lnSpc>
            </a:pPr>
            <a:r>
              <a:rPr lang="en-US" sz="1200" b="1" dirty="0" smtClean="0"/>
              <a:t>How will the money be spent?</a:t>
            </a:r>
          </a:p>
          <a:p>
            <a:pPr>
              <a:lnSpc>
                <a:spcPct val="80000"/>
              </a:lnSpc>
            </a:pPr>
            <a:r>
              <a:rPr lang="en-US" sz="1200" dirty="0" smtClean="0"/>
              <a:t>How will (did) you obtain the funding?</a:t>
            </a:r>
          </a:p>
          <a:p>
            <a:pPr>
              <a:lnSpc>
                <a:spcPct val="80000"/>
              </a:lnSpc>
            </a:pPr>
            <a:r>
              <a:rPr lang="en-US" sz="1200" dirty="0" smtClean="0"/>
              <a:t>What is the cost of producing?</a:t>
            </a:r>
          </a:p>
          <a:p>
            <a:pPr>
              <a:lnSpc>
                <a:spcPct val="80000"/>
              </a:lnSpc>
            </a:pPr>
            <a:r>
              <a:rPr lang="en-US" sz="1200" dirty="0" smtClean="0"/>
              <a:t>What is your break-even point for various points in the business?</a:t>
            </a:r>
          </a:p>
          <a:p>
            <a:pPr>
              <a:lnSpc>
                <a:spcPct val="80000"/>
              </a:lnSpc>
            </a:pPr>
            <a:r>
              <a:rPr lang="en-US" sz="1200" dirty="0" smtClean="0"/>
              <a:t>How did you come up with the price?</a:t>
            </a:r>
          </a:p>
          <a:p>
            <a:pPr>
              <a:lnSpc>
                <a:spcPct val="80000"/>
              </a:lnSpc>
            </a:pPr>
            <a:r>
              <a:rPr lang="en-US" sz="1200" dirty="0" smtClean="0"/>
              <a:t>What will be the terms of loans?</a:t>
            </a:r>
          </a:p>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Flexible document that changes with the business (reviewable).</a:t>
            </a:r>
          </a:p>
          <a:p>
            <a:pPr>
              <a:buFont typeface="Wingdings" pitchFamily="2" charset="2"/>
              <a:buNone/>
            </a:pPr>
            <a:endParaRPr lang="en-US" sz="1200" dirty="0" smtClean="0"/>
          </a:p>
          <a:p>
            <a:r>
              <a:rPr lang="en-US" sz="1200" dirty="0" smtClean="0"/>
              <a:t>A plan for the entire life of the business (birth, growth, and exit).</a:t>
            </a:r>
          </a:p>
          <a:p>
            <a:endParaRPr lang="en-US" sz="1200" dirty="0" smtClean="0"/>
          </a:p>
          <a:p>
            <a:r>
              <a:rPr lang="en-US" sz="1200" dirty="0" smtClean="0"/>
              <a:t>Usually required if you are seeking a loan.</a:t>
            </a:r>
          </a:p>
          <a:p>
            <a:endParaRPr lang="en-US" sz="1200" dirty="0" smtClean="0"/>
          </a:p>
          <a:p>
            <a:r>
              <a:rPr lang="en-US" sz="1200" dirty="0" smtClean="0"/>
              <a:t>Helps to keep you focused, on the right track! </a:t>
            </a:r>
          </a:p>
          <a:p>
            <a:endParaRPr lang="en-US" dirty="0"/>
          </a:p>
        </p:txBody>
      </p:sp>
      <p:sp>
        <p:nvSpPr>
          <p:cNvPr id="4" name="Slide Number Placeholder 3"/>
          <p:cNvSpPr>
            <a:spLocks noGrp="1"/>
          </p:cNvSpPr>
          <p:nvPr>
            <p:ph type="sldNum" sz="quarter" idx="10"/>
          </p:nvPr>
        </p:nvSpPr>
        <p:spPr/>
        <p:txBody>
          <a:bodyPr/>
          <a:lstStyle/>
          <a:p>
            <a:fld id="{42473BA1-D622-4ED1-BCFB-85077CE96FFE}" type="slidenum">
              <a:rPr lang="en-US" smtClean="0"/>
              <a:pPr/>
              <a:t>6</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26A9E5-FD53-4CA5-AE20-BB06480ACE06}" type="slidenum">
              <a:rPr lang="en-US"/>
              <a:pPr/>
              <a:t>37</a:t>
            </a:fld>
            <a:endParaRPr lang="en-US" dirty="0"/>
          </a:p>
        </p:txBody>
      </p:sp>
      <p:sp>
        <p:nvSpPr>
          <p:cNvPr id="275458" name="Rectangle 2"/>
          <p:cNvSpPr>
            <a:spLocks noGrp="1" noRot="1" noChangeAspect="1" noChangeArrowheads="1" noTextEdit="1"/>
          </p:cNvSpPr>
          <p:nvPr>
            <p:ph type="sldImg"/>
          </p:nvPr>
        </p:nvSpPr>
        <p:spPr>
          <a:ln/>
        </p:spPr>
      </p:sp>
      <p:sp>
        <p:nvSpPr>
          <p:cNvPr id="275459" name="Rectangle 3"/>
          <p:cNvSpPr>
            <a:spLocks noGrp="1" noChangeArrowheads="1"/>
          </p:cNvSpPr>
          <p:nvPr>
            <p:ph type="body" idx="1"/>
          </p:nvPr>
        </p:nvSpPr>
        <p:spPr/>
        <p:txBody>
          <a:bodyPr/>
          <a:lstStyle/>
          <a:p>
            <a:r>
              <a:rPr lang="en-US" dirty="0" smtClean="0"/>
              <a:t>Cash flow projections is crucial.  Base on history.</a:t>
            </a:r>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D3C120-806D-44F1-83AE-B6F5ADD99548}" type="slidenum">
              <a:rPr lang="en-US"/>
              <a:pPr/>
              <a:t>39</a:t>
            </a:fld>
            <a:endParaRPr lang="en-US" dirty="0"/>
          </a:p>
        </p:txBody>
      </p:sp>
      <p:sp>
        <p:nvSpPr>
          <p:cNvPr id="322562" name="Rectangle 2"/>
          <p:cNvSpPr>
            <a:spLocks noGrp="1" noRot="1" noChangeAspect="1" noChangeArrowheads="1" noTextEdit="1"/>
          </p:cNvSpPr>
          <p:nvPr>
            <p:ph type="sldImg"/>
          </p:nvPr>
        </p:nvSpPr>
        <p:spPr>
          <a:ln/>
        </p:spPr>
      </p:sp>
      <p:sp>
        <p:nvSpPr>
          <p:cNvPr id="322563" name="Rectangle 3"/>
          <p:cNvSpPr>
            <a:spLocks noGrp="1" noChangeArrowheads="1"/>
          </p:cNvSpPr>
          <p:nvPr>
            <p:ph type="body" idx="1"/>
          </p:nvPr>
        </p:nvSpPr>
        <p:spPr/>
        <p:txBody>
          <a:bodyPr/>
          <a:lstStyle/>
          <a:p>
            <a:r>
              <a:rPr lang="en-US" dirty="0" smtClean="0"/>
              <a:t>Last bullet point.  This goes for employees, potential partners,</a:t>
            </a:r>
            <a:r>
              <a:rPr lang="en-US" baseline="0" dirty="0" smtClean="0"/>
              <a:t> etc.</a:t>
            </a:r>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Are there enough customers out there and how do you plan to reach them?</a:t>
            </a:r>
            <a:endParaRPr lang="en-US" dirty="0"/>
          </a:p>
        </p:txBody>
      </p:sp>
      <p:sp>
        <p:nvSpPr>
          <p:cNvPr id="4" name="Slide Number Placeholder 3"/>
          <p:cNvSpPr>
            <a:spLocks noGrp="1"/>
          </p:cNvSpPr>
          <p:nvPr>
            <p:ph type="sldNum" sz="quarter" idx="10"/>
          </p:nvPr>
        </p:nvSpPr>
        <p:spPr/>
        <p:txBody>
          <a:bodyPr/>
          <a:lstStyle/>
          <a:p>
            <a:fld id="{42473BA1-D622-4ED1-BCFB-85077CE96FFE}" type="slidenum">
              <a:rPr lang="en-US" smtClean="0"/>
              <a:pPr/>
              <a:t>40</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Business Wizard</a:t>
            </a:r>
            <a:r>
              <a:rPr lang="en-US" baseline="0" dirty="0" smtClean="0"/>
              <a:t> is primarily for start-ups</a:t>
            </a:r>
            <a:endParaRPr lang="en-US" dirty="0"/>
          </a:p>
        </p:txBody>
      </p:sp>
      <p:sp>
        <p:nvSpPr>
          <p:cNvPr id="4" name="Slide Number Placeholder 3"/>
          <p:cNvSpPr>
            <a:spLocks noGrp="1"/>
          </p:cNvSpPr>
          <p:nvPr>
            <p:ph type="sldNum" sz="quarter" idx="10"/>
          </p:nvPr>
        </p:nvSpPr>
        <p:spPr/>
        <p:txBody>
          <a:bodyPr/>
          <a:lstStyle/>
          <a:p>
            <a:fld id="{42473BA1-D622-4ED1-BCFB-85077CE96FFE}" type="slidenum">
              <a:rPr lang="en-US" smtClean="0"/>
              <a:pPr/>
              <a:t>41</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sz="1200" dirty="0" smtClean="0"/>
              <a:t>What makes my product or service </a:t>
            </a:r>
            <a:r>
              <a:rPr lang="en-US" sz="1200" u="sng" dirty="0" smtClean="0"/>
              <a:t>unique?</a:t>
            </a:r>
            <a:r>
              <a:rPr lang="en-US" sz="1200" dirty="0" smtClean="0"/>
              <a:t> (Why buy from me rather than from my competitor?).  There are many things that can indicate this.  The way something is delivered; the variety of products available; the special nature of the product/brand</a:t>
            </a:r>
            <a:r>
              <a:rPr lang="en-US" sz="1200" baseline="0" dirty="0" smtClean="0"/>
              <a:t> that is available; how things are displayed; the ambiance of your store; price; etc…</a:t>
            </a:r>
            <a:endParaRPr lang="en-US" sz="1200" dirty="0" smtClean="0"/>
          </a:p>
          <a:p>
            <a:pPr>
              <a:lnSpc>
                <a:spcPct val="80000"/>
              </a:lnSpc>
              <a:buNone/>
            </a:pPr>
            <a:endParaRPr lang="en-US" sz="1200" dirty="0" smtClean="0"/>
          </a:p>
          <a:p>
            <a:pPr>
              <a:lnSpc>
                <a:spcPct val="80000"/>
              </a:lnSpc>
            </a:pPr>
            <a:r>
              <a:rPr lang="en-US" sz="1200" dirty="0" smtClean="0"/>
              <a:t>Who will buy my product or service (the </a:t>
            </a:r>
            <a:r>
              <a:rPr lang="en-US" sz="1200" u="sng" dirty="0" smtClean="0"/>
              <a:t>target market</a:t>
            </a:r>
            <a:r>
              <a:rPr lang="en-US" sz="1200" dirty="0" smtClean="0"/>
              <a:t>)?</a:t>
            </a:r>
          </a:p>
          <a:p>
            <a:pPr>
              <a:lnSpc>
                <a:spcPct val="80000"/>
              </a:lnSpc>
            </a:pPr>
            <a:endParaRPr lang="en-US" sz="1200" dirty="0" smtClean="0"/>
          </a:p>
          <a:p>
            <a:pPr>
              <a:lnSpc>
                <a:spcPct val="80000"/>
              </a:lnSpc>
            </a:pPr>
            <a:r>
              <a:rPr lang="en-US" sz="1200" dirty="0" smtClean="0"/>
              <a:t>What is the best </a:t>
            </a:r>
            <a:r>
              <a:rPr lang="en-US" sz="1200" u="sng" dirty="0" smtClean="0"/>
              <a:t>location</a:t>
            </a:r>
            <a:r>
              <a:rPr lang="en-US" sz="1200" dirty="0" smtClean="0"/>
              <a:t> for my business? (Could mean</a:t>
            </a:r>
            <a:r>
              <a:rPr lang="en-US" sz="1200" baseline="0" dirty="0" smtClean="0"/>
              <a:t> internet as well)</a:t>
            </a:r>
            <a:endParaRPr lang="en-US" sz="1200" dirty="0" smtClean="0"/>
          </a:p>
          <a:p>
            <a:pPr>
              <a:lnSpc>
                <a:spcPct val="80000"/>
              </a:lnSpc>
            </a:pPr>
            <a:endParaRPr lang="en-US" sz="1200" dirty="0" smtClean="0"/>
          </a:p>
          <a:p>
            <a:pPr>
              <a:lnSpc>
                <a:spcPct val="80000"/>
              </a:lnSpc>
            </a:pPr>
            <a:r>
              <a:rPr lang="en-US" sz="1200" dirty="0" smtClean="0"/>
              <a:t>Who are my </a:t>
            </a:r>
            <a:r>
              <a:rPr lang="en-US" sz="1200" u="sng" dirty="0" smtClean="0"/>
              <a:t>competitors</a:t>
            </a:r>
            <a:r>
              <a:rPr lang="en-US" sz="1200" dirty="0" smtClean="0"/>
              <a:t>? (direct and indirect)</a:t>
            </a:r>
          </a:p>
          <a:p>
            <a:endParaRPr lang="en-US" dirty="0"/>
          </a:p>
        </p:txBody>
      </p:sp>
      <p:sp>
        <p:nvSpPr>
          <p:cNvPr id="4" name="Slide Number Placeholder 3"/>
          <p:cNvSpPr>
            <a:spLocks noGrp="1"/>
          </p:cNvSpPr>
          <p:nvPr>
            <p:ph type="sldNum" sz="quarter" idx="10"/>
          </p:nvPr>
        </p:nvSpPr>
        <p:spPr/>
        <p:txBody>
          <a:bodyPr/>
          <a:lstStyle/>
          <a:p>
            <a:fld id="{42473BA1-D622-4ED1-BCFB-85077CE96FFE}" type="slidenum">
              <a:rPr lang="en-US" smtClean="0"/>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How should my business be </a:t>
            </a:r>
            <a:r>
              <a:rPr lang="en-US" sz="1200" u="sng" dirty="0" smtClean="0"/>
              <a:t>organized/structured</a:t>
            </a:r>
            <a:r>
              <a:rPr lang="en-US" sz="1200" dirty="0" smtClean="0"/>
              <a:t>?</a:t>
            </a:r>
          </a:p>
          <a:p>
            <a:endParaRPr lang="en-US" sz="1200" dirty="0" smtClean="0"/>
          </a:p>
          <a:p>
            <a:r>
              <a:rPr lang="en-US" sz="1200" dirty="0" smtClean="0"/>
              <a:t>How will I </a:t>
            </a:r>
            <a:r>
              <a:rPr lang="en-US" sz="1200" u="sng" dirty="0" smtClean="0"/>
              <a:t>market</a:t>
            </a:r>
            <a:r>
              <a:rPr lang="en-US" sz="1200" dirty="0" smtClean="0"/>
              <a:t> the product or service?</a:t>
            </a:r>
          </a:p>
          <a:p>
            <a:endParaRPr lang="en-US" sz="1200" dirty="0" smtClean="0"/>
          </a:p>
          <a:p>
            <a:r>
              <a:rPr lang="en-US" sz="1200" dirty="0" smtClean="0"/>
              <a:t>What should I </a:t>
            </a:r>
            <a:r>
              <a:rPr lang="en-US" sz="1200" u="sng" dirty="0" smtClean="0"/>
              <a:t>charge</a:t>
            </a:r>
            <a:r>
              <a:rPr lang="en-US" sz="1200" dirty="0" smtClean="0"/>
              <a:t> for my product or service?</a:t>
            </a:r>
          </a:p>
          <a:p>
            <a:endParaRPr lang="en-US" dirty="0"/>
          </a:p>
        </p:txBody>
      </p:sp>
      <p:sp>
        <p:nvSpPr>
          <p:cNvPr id="4" name="Slide Number Placeholder 3"/>
          <p:cNvSpPr>
            <a:spLocks noGrp="1"/>
          </p:cNvSpPr>
          <p:nvPr>
            <p:ph type="sldNum" sz="quarter" idx="10"/>
          </p:nvPr>
        </p:nvSpPr>
        <p:spPr/>
        <p:txBody>
          <a:bodyPr/>
          <a:lstStyle/>
          <a:p>
            <a:fld id="{42473BA1-D622-4ED1-BCFB-85077CE96FFE}" type="slidenum">
              <a:rPr lang="en-US" smtClean="0"/>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585354-837A-4B58-B632-5CCFD92C5170}" type="slidenum">
              <a:rPr lang="en-US"/>
              <a:pPr/>
              <a:t>9</a:t>
            </a:fld>
            <a:endParaRPr lang="en-US" dirty="0"/>
          </a:p>
        </p:txBody>
      </p:sp>
      <p:sp>
        <p:nvSpPr>
          <p:cNvPr id="258050" name="Rectangle 2"/>
          <p:cNvSpPr>
            <a:spLocks noGrp="1" noRot="1" noChangeAspect="1" noChangeArrowheads="1" noTextEdit="1"/>
          </p:cNvSpPr>
          <p:nvPr>
            <p:ph type="sldImg"/>
          </p:nvPr>
        </p:nvSpPr>
        <p:spPr>
          <a:ln/>
        </p:spPr>
      </p:sp>
      <p:sp>
        <p:nvSpPr>
          <p:cNvPr id="258051" name="Rectangle 3"/>
          <p:cNvSpPr>
            <a:spLocks noGrp="1" noChangeArrowheads="1"/>
          </p:cNvSpPr>
          <p:nvPr>
            <p:ph type="body" idx="1"/>
          </p:nvPr>
        </p:nvSpPr>
        <p:spPr/>
        <p:txBody>
          <a:bodyPr/>
          <a:lstStyle/>
          <a:p>
            <a:r>
              <a:rPr lang="en-US" dirty="0" smtClean="0"/>
              <a:t>This is just one of many business plan outlines.  Most look similar.  Search</a:t>
            </a:r>
            <a:r>
              <a:rPr lang="en-US" baseline="0" dirty="0" smtClean="0"/>
              <a:t> on line for others.</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9C7CAE-C764-4506-94E7-AC9E3B4CBBB4}" type="slidenum">
              <a:rPr lang="en-US"/>
              <a:pPr/>
              <a:t>10</a:t>
            </a:fld>
            <a:endParaRPr lang="en-US" dirty="0"/>
          </a:p>
        </p:txBody>
      </p:sp>
      <p:sp>
        <p:nvSpPr>
          <p:cNvPr id="259074" name="Rectangle 2"/>
          <p:cNvSpPr>
            <a:spLocks noGrp="1" noRot="1" noChangeAspect="1" noChangeArrowheads="1" noTextEdit="1"/>
          </p:cNvSpPr>
          <p:nvPr>
            <p:ph type="sldImg"/>
          </p:nvPr>
        </p:nvSpPr>
        <p:spPr>
          <a:ln/>
        </p:spPr>
      </p:sp>
      <p:sp>
        <p:nvSpPr>
          <p:cNvPr id="259075" name="Rectangle 3"/>
          <p:cNvSpPr>
            <a:spLocks noGrp="1" noChangeArrowheads="1"/>
          </p:cNvSpPr>
          <p:nvPr>
            <p:ph type="body" idx="1"/>
          </p:nvPr>
        </p:nvSpPr>
        <p:spPr/>
        <p:txBody>
          <a:bodyPr/>
          <a:lstStyle/>
          <a:p>
            <a:r>
              <a:rPr lang="en-US" dirty="0"/>
              <a:t>Make me want to keep reading</a:t>
            </a:r>
            <a:r>
              <a:rPr lang="en-US" dirty="0" smtClean="0"/>
              <a:t>.  </a:t>
            </a:r>
          </a:p>
          <a:p>
            <a:endParaRPr lang="en-US" dirty="0" smtClean="0"/>
          </a:p>
          <a:p>
            <a:pPr>
              <a:lnSpc>
                <a:spcPct val="90000"/>
              </a:lnSpc>
            </a:pPr>
            <a:r>
              <a:rPr lang="en-US" dirty="0" smtClean="0"/>
              <a:t>Overview of the business plan and business</a:t>
            </a:r>
          </a:p>
          <a:p>
            <a:pPr>
              <a:lnSpc>
                <a:spcPct val="90000"/>
              </a:lnSpc>
              <a:buFont typeface="Wingdings" pitchFamily="2" charset="2"/>
              <a:buNone/>
            </a:pPr>
            <a:endParaRPr lang="en-US" dirty="0" smtClean="0"/>
          </a:p>
          <a:p>
            <a:pPr>
              <a:lnSpc>
                <a:spcPct val="90000"/>
              </a:lnSpc>
            </a:pPr>
            <a:r>
              <a:rPr lang="en-US" dirty="0" smtClean="0"/>
              <a:t>Usually written after rest of plan completed</a:t>
            </a:r>
          </a:p>
          <a:p>
            <a:pPr>
              <a:lnSpc>
                <a:spcPct val="90000"/>
              </a:lnSpc>
              <a:buFont typeface="Wingdings" pitchFamily="2" charset="2"/>
              <a:buNone/>
            </a:pPr>
            <a:endParaRPr lang="en-US" dirty="0" smtClean="0"/>
          </a:p>
          <a:p>
            <a:pPr>
              <a:lnSpc>
                <a:spcPct val="90000"/>
              </a:lnSpc>
            </a:pPr>
            <a:r>
              <a:rPr lang="en-US" dirty="0" smtClean="0"/>
              <a:t>No more than one page</a:t>
            </a:r>
          </a:p>
          <a:p>
            <a:pPr>
              <a:lnSpc>
                <a:spcPct val="90000"/>
              </a:lnSpc>
              <a:buFont typeface="Wingdings" pitchFamily="2" charset="2"/>
              <a:buNone/>
            </a:pPr>
            <a:endParaRPr lang="en-US" dirty="0" smtClean="0"/>
          </a:p>
          <a:p>
            <a:pPr>
              <a:lnSpc>
                <a:spcPct val="90000"/>
              </a:lnSpc>
            </a:pPr>
            <a:r>
              <a:rPr lang="en-US" dirty="0" smtClean="0"/>
              <a:t>Arouses curiosity of reader </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Research,</a:t>
            </a:r>
            <a:r>
              <a:rPr lang="en-US" baseline="0" dirty="0" smtClean="0"/>
              <a:t> organize and write the plan by answering questions.  Makes it easier to think about what needs to be done.</a:t>
            </a:r>
            <a:endParaRPr lang="en-US" dirty="0"/>
          </a:p>
        </p:txBody>
      </p:sp>
      <p:sp>
        <p:nvSpPr>
          <p:cNvPr id="4" name="Slide Number Placeholder 3"/>
          <p:cNvSpPr>
            <a:spLocks noGrp="1"/>
          </p:cNvSpPr>
          <p:nvPr>
            <p:ph type="sldNum" sz="quarter" idx="10"/>
          </p:nvPr>
        </p:nvSpPr>
        <p:spPr/>
        <p:txBody>
          <a:bodyPr/>
          <a:lstStyle/>
          <a:p>
            <a:fld id="{42473BA1-D622-4ED1-BCFB-85077CE96FFE}" type="slidenum">
              <a:rPr lang="en-US" smtClean="0"/>
              <a:pPr/>
              <a:t>11</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40C0A7-1EE2-4894-A3CB-7222743922F4}" type="slidenum">
              <a:rPr lang="en-US"/>
              <a:pPr/>
              <a:t>12</a:t>
            </a:fld>
            <a:endParaRPr lang="en-US" dirty="0"/>
          </a:p>
        </p:txBody>
      </p:sp>
      <p:sp>
        <p:nvSpPr>
          <p:cNvPr id="260098" name="Rectangle 2"/>
          <p:cNvSpPr>
            <a:spLocks noGrp="1" noRot="1" noChangeAspect="1" noChangeArrowheads="1" noTextEdit="1"/>
          </p:cNvSpPr>
          <p:nvPr>
            <p:ph type="sldImg"/>
          </p:nvPr>
        </p:nvSpPr>
        <p:spPr>
          <a:ln/>
        </p:spPr>
      </p:sp>
      <p:sp>
        <p:nvSpPr>
          <p:cNvPr id="260099" name="Rectangle 3"/>
          <p:cNvSpPr>
            <a:spLocks noGrp="1" noChangeArrowheads="1"/>
          </p:cNvSpPr>
          <p:nvPr>
            <p:ph type="body" idx="1"/>
          </p:nvPr>
        </p:nvSpPr>
        <p:spPr/>
        <p:txBody>
          <a:bodyPr/>
          <a:lstStyle/>
          <a:p>
            <a:r>
              <a:rPr lang="en-US" dirty="0"/>
              <a:t>Learning objective:  Each student should understand that in many ways the executive summary is an outline for and sets the tone for the rest of the business plan.  Have students break into small groups to discuss the bolded question (What makes the business unique?).  10 to 15 minutes.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FD5728C-F210-4A0C-AF1D-A85B0CB41749}" type="datetimeFigureOut">
              <a:rPr lang="en-US" smtClean="0"/>
              <a:pPr/>
              <a:t>2/19/2010</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3633366-866A-45A0-AEAF-32D8DB3C9EC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D5728C-F210-4A0C-AF1D-A85B0CB41749}" type="datetimeFigureOut">
              <a:rPr lang="en-US" smtClean="0"/>
              <a:pPr/>
              <a:t>2/19/2010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633366-866A-45A0-AEAF-32D8DB3C9EC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D5728C-F210-4A0C-AF1D-A85B0CB41749}" type="datetimeFigureOut">
              <a:rPr lang="en-US" smtClean="0"/>
              <a:pPr/>
              <a:t>2/19/2010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633366-866A-45A0-AEAF-32D8DB3C9ECC}"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12588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dirty="0"/>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dirty="0"/>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D8B7C5BC-F41E-4693-947E-341AC3DB41A7}" type="slidenum">
              <a:rPr lang="en-US"/>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FD5728C-F210-4A0C-AF1D-A85B0CB41749}" type="datetimeFigureOut">
              <a:rPr lang="en-US" smtClean="0"/>
              <a:pPr/>
              <a:t>2/19/2010</a:t>
            </a:fld>
            <a:endParaRPr lang="en-US" dirty="0"/>
          </a:p>
        </p:txBody>
      </p:sp>
      <p:sp>
        <p:nvSpPr>
          <p:cNvPr id="9" name="Slide Number Placeholder 8"/>
          <p:cNvSpPr>
            <a:spLocks noGrp="1"/>
          </p:cNvSpPr>
          <p:nvPr>
            <p:ph type="sldNum" sz="quarter" idx="15"/>
          </p:nvPr>
        </p:nvSpPr>
        <p:spPr/>
        <p:txBody>
          <a:bodyPr rtlCol="0"/>
          <a:lstStyle/>
          <a:p>
            <a:fld id="{93633366-866A-45A0-AEAF-32D8DB3C9ECC}"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FD5728C-F210-4A0C-AF1D-A85B0CB41749}" type="datetimeFigureOut">
              <a:rPr lang="en-US" smtClean="0"/>
              <a:pPr/>
              <a:t>2/19/2010</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93633366-866A-45A0-AEAF-32D8DB3C9EC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FD5728C-F210-4A0C-AF1D-A85B0CB41749}" type="datetimeFigureOut">
              <a:rPr lang="en-US" smtClean="0"/>
              <a:pPr/>
              <a:t>2/19/2010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633366-866A-45A0-AEAF-32D8DB3C9ECC}"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FD5728C-F210-4A0C-AF1D-A85B0CB41749}" type="datetimeFigureOut">
              <a:rPr lang="en-US" smtClean="0"/>
              <a:pPr/>
              <a:t>2/19/2010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633366-866A-45A0-AEAF-32D8DB3C9ECC}"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FD5728C-F210-4A0C-AF1D-A85B0CB41749}" type="datetimeFigureOut">
              <a:rPr lang="en-US" smtClean="0"/>
              <a:pPr/>
              <a:t>2/19/2010</a:t>
            </a:fld>
            <a:endParaRPr lang="en-US" dirty="0"/>
          </a:p>
        </p:txBody>
      </p:sp>
      <p:sp>
        <p:nvSpPr>
          <p:cNvPr id="7" name="Slide Number Placeholder 6"/>
          <p:cNvSpPr>
            <a:spLocks noGrp="1"/>
          </p:cNvSpPr>
          <p:nvPr>
            <p:ph type="sldNum" sz="quarter" idx="11"/>
          </p:nvPr>
        </p:nvSpPr>
        <p:spPr/>
        <p:txBody>
          <a:bodyPr rtlCol="0"/>
          <a:lstStyle/>
          <a:p>
            <a:fld id="{93633366-866A-45A0-AEAF-32D8DB3C9ECC}"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D5728C-F210-4A0C-AF1D-A85B0CB41749}" type="datetimeFigureOut">
              <a:rPr lang="en-US" smtClean="0"/>
              <a:pPr/>
              <a:t>2/19/2010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3633366-866A-45A0-AEAF-32D8DB3C9EC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FD5728C-F210-4A0C-AF1D-A85B0CB41749}" type="datetimeFigureOut">
              <a:rPr lang="en-US" smtClean="0"/>
              <a:pPr/>
              <a:t>2/19/2010</a:t>
            </a:fld>
            <a:endParaRPr lang="en-US" dirty="0"/>
          </a:p>
        </p:txBody>
      </p:sp>
      <p:sp>
        <p:nvSpPr>
          <p:cNvPr id="22" name="Slide Number Placeholder 21"/>
          <p:cNvSpPr>
            <a:spLocks noGrp="1"/>
          </p:cNvSpPr>
          <p:nvPr>
            <p:ph type="sldNum" sz="quarter" idx="15"/>
          </p:nvPr>
        </p:nvSpPr>
        <p:spPr/>
        <p:txBody>
          <a:bodyPr rtlCol="0"/>
          <a:lstStyle/>
          <a:p>
            <a:fld id="{93633366-866A-45A0-AEAF-32D8DB3C9ECC}"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FD5728C-F210-4A0C-AF1D-A85B0CB41749}" type="datetimeFigureOut">
              <a:rPr lang="en-US" smtClean="0"/>
              <a:pPr/>
              <a:t>2/19/2010</a:t>
            </a:fld>
            <a:endParaRPr lang="en-US" dirty="0"/>
          </a:p>
        </p:txBody>
      </p:sp>
      <p:sp>
        <p:nvSpPr>
          <p:cNvPr id="18" name="Slide Number Placeholder 17"/>
          <p:cNvSpPr>
            <a:spLocks noGrp="1"/>
          </p:cNvSpPr>
          <p:nvPr>
            <p:ph type="sldNum" sz="quarter" idx="11"/>
          </p:nvPr>
        </p:nvSpPr>
        <p:spPr/>
        <p:txBody>
          <a:bodyPr rtlCol="0"/>
          <a:lstStyle/>
          <a:p>
            <a:fld id="{93633366-866A-45A0-AEAF-32D8DB3C9ECC}"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FD5728C-F210-4A0C-AF1D-A85B0CB41749}" type="datetimeFigureOut">
              <a:rPr lang="en-US" smtClean="0"/>
              <a:pPr/>
              <a:t>2/19/2010</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3633366-866A-45A0-AEAF-32D8DB3C9EC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www.uwex.edu/ces/about/images/UWEXCE.wmf" TargetMode="External"/><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ilusatrium.no.sapo.pt/Galleries/desertedisland.jp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com/products?sourceid=navclient&amp;rlz=1T4ADBR_enUS206US211&amp;q=exit+sign+photo&amp;safe=strict&amp;um=1&amp;ie=UTF-8&amp;ei=vuXVSobWFNKwlAeS8M2cCQ&amp;sa=X&amp;oi=product_result_group&amp;ct=image&amp;resnum=4&amp;ved=0CCMQzAMwAw"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wenportal.org/"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http://ww2.wisconsin.gov/state/wizard/app/LoadIntro"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219200"/>
            <a:ext cx="6629400" cy="1894362"/>
          </a:xfrm>
        </p:spPr>
        <p:txBody>
          <a:bodyPr>
            <a:normAutofit fontScale="90000"/>
          </a:bodyPr>
          <a:lstStyle/>
          <a:p>
            <a:r>
              <a:rPr lang="en-US" dirty="0" smtClean="0"/>
              <a:t>Tomahawk Main Street &amp; </a:t>
            </a:r>
            <a:br>
              <a:rPr lang="en-US" dirty="0" smtClean="0"/>
            </a:br>
            <a:r>
              <a:rPr lang="en-US" dirty="0" smtClean="0"/>
              <a:t>UW-Extension, Lincoln County</a:t>
            </a:r>
            <a:br>
              <a:rPr lang="en-US" dirty="0" smtClean="0"/>
            </a:br>
            <a:r>
              <a:rPr lang="en-US" dirty="0" smtClean="0"/>
              <a:t/>
            </a:r>
            <a:br>
              <a:rPr lang="en-US" dirty="0" smtClean="0"/>
            </a:br>
            <a:r>
              <a:rPr lang="en-US" sz="3600" u="sng" dirty="0" smtClean="0"/>
              <a:t>After Hours Seminar </a:t>
            </a:r>
            <a:endParaRPr lang="en-US" sz="3600" u="sng" dirty="0"/>
          </a:p>
        </p:txBody>
      </p:sp>
      <p:sp>
        <p:nvSpPr>
          <p:cNvPr id="3" name="Subtitle 2"/>
          <p:cNvSpPr>
            <a:spLocks noGrp="1"/>
          </p:cNvSpPr>
          <p:nvPr>
            <p:ph type="subTitle" idx="1"/>
          </p:nvPr>
        </p:nvSpPr>
        <p:spPr>
          <a:xfrm>
            <a:off x="2286000" y="3352800"/>
            <a:ext cx="6629400" cy="3276600"/>
          </a:xfrm>
        </p:spPr>
        <p:txBody>
          <a:bodyPr>
            <a:normAutofit/>
          </a:bodyPr>
          <a:lstStyle/>
          <a:p>
            <a:r>
              <a:rPr lang="en-US" sz="2800" dirty="0" smtClean="0"/>
              <a:t>How to Develop an Effective Business Plan</a:t>
            </a:r>
          </a:p>
          <a:p>
            <a:pPr algn="l"/>
            <a:endParaRPr lang="en-US" sz="1600" dirty="0" smtClean="0"/>
          </a:p>
          <a:p>
            <a:pPr algn="l"/>
            <a:endParaRPr lang="en-US" sz="1600" dirty="0" smtClean="0"/>
          </a:p>
          <a:p>
            <a:pPr algn="l"/>
            <a:r>
              <a:rPr lang="en-US" dirty="0" smtClean="0"/>
              <a:t>Art Lersch</a:t>
            </a:r>
          </a:p>
          <a:p>
            <a:pPr algn="l"/>
            <a:r>
              <a:rPr lang="en-US" dirty="0" smtClean="0"/>
              <a:t>University of Wisconsin – Extension, Lincoln County</a:t>
            </a:r>
          </a:p>
          <a:p>
            <a:pPr algn="l"/>
            <a:endParaRPr lang="en-US" sz="1600" dirty="0" smtClean="0"/>
          </a:p>
          <a:p>
            <a:pPr algn="l"/>
            <a:r>
              <a:rPr lang="en-US" sz="1400" dirty="0" smtClean="0"/>
              <a:t>February 24, 2010</a:t>
            </a:r>
            <a:endParaRPr lang="en-US" sz="1400" dirty="0" smtClean="0"/>
          </a:p>
          <a:p>
            <a:pPr algn="l"/>
            <a:r>
              <a:rPr lang="en-US" sz="1400" dirty="0" smtClean="0"/>
              <a:t>Tomahawk, WI</a:t>
            </a:r>
            <a:endParaRPr lang="en-US" sz="1400" dirty="0"/>
          </a:p>
        </p:txBody>
      </p:sp>
      <p:pic>
        <p:nvPicPr>
          <p:cNvPr id="4" name="Picture 6" descr="http://www.uwex.edu/ces/about/images/UWEXCE.wmf"/>
          <p:cNvPicPr>
            <a:picLocks noChangeAspect="1" noChangeArrowheads="1"/>
          </p:cNvPicPr>
          <p:nvPr/>
        </p:nvPicPr>
        <p:blipFill>
          <a:blip r:embed="rId2" r:link="rId3" cstate="print"/>
          <a:srcRect/>
          <a:stretch>
            <a:fillRect/>
          </a:stretch>
        </p:blipFill>
        <p:spPr bwMode="auto">
          <a:xfrm>
            <a:off x="1828800" y="304800"/>
            <a:ext cx="1752600" cy="762000"/>
          </a:xfrm>
          <a:prstGeom prst="rect">
            <a:avLst/>
          </a:prstGeom>
          <a:noFill/>
          <a:ln w="9525">
            <a:noFill/>
            <a:miter lim="800000"/>
            <a:headEnd/>
            <a:tailEnd/>
          </a:ln>
        </p:spPr>
      </p:pic>
      <p:pic>
        <p:nvPicPr>
          <p:cNvPr id="6" name="Picture 5" descr="tms,incwindow"/>
          <p:cNvPicPr/>
          <p:nvPr/>
        </p:nvPicPr>
        <p:blipFill>
          <a:blip r:embed="rId4" cstate="print"/>
          <a:srcRect/>
          <a:stretch>
            <a:fillRect/>
          </a:stretch>
        </p:blipFill>
        <p:spPr bwMode="auto">
          <a:xfrm>
            <a:off x="6096000" y="228600"/>
            <a:ext cx="2819400" cy="762000"/>
          </a:xfrm>
          <a:prstGeom prst="rect">
            <a:avLst/>
          </a:prstGeom>
          <a:noFill/>
          <a:ln w="9525" algn="ctr">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r>
              <a:rPr lang="en-US" b="1" dirty="0"/>
              <a:t>Executive Summary</a:t>
            </a:r>
          </a:p>
        </p:txBody>
      </p:sp>
      <p:sp>
        <p:nvSpPr>
          <p:cNvPr id="209923" name="Rectangle 3"/>
          <p:cNvSpPr>
            <a:spLocks noGrp="1" noChangeArrowheads="1"/>
          </p:cNvSpPr>
          <p:nvPr>
            <p:ph type="body" idx="1"/>
          </p:nvPr>
        </p:nvSpPr>
        <p:spPr>
          <a:xfrm>
            <a:off x="457200" y="1600200"/>
            <a:ext cx="8229600" cy="4819650"/>
          </a:xfrm>
        </p:spPr>
        <p:txBody>
          <a:bodyPr/>
          <a:lstStyle/>
          <a:p>
            <a:pPr>
              <a:lnSpc>
                <a:spcPct val="90000"/>
              </a:lnSpc>
            </a:pPr>
            <a:endParaRPr lang="en-US" dirty="0" smtClean="0"/>
          </a:p>
          <a:p>
            <a:pPr>
              <a:lnSpc>
                <a:spcPct val="90000"/>
              </a:lnSpc>
            </a:pPr>
            <a:r>
              <a:rPr lang="en-US" b="1" dirty="0" smtClean="0"/>
              <a:t>Highlights</a:t>
            </a:r>
          </a:p>
          <a:p>
            <a:pPr>
              <a:lnSpc>
                <a:spcPct val="90000"/>
              </a:lnSpc>
            </a:pPr>
            <a:endParaRPr lang="en-US" b="1" dirty="0" smtClean="0"/>
          </a:p>
          <a:p>
            <a:pPr>
              <a:lnSpc>
                <a:spcPct val="90000"/>
              </a:lnSpc>
            </a:pPr>
            <a:r>
              <a:rPr lang="en-US" b="1" dirty="0" smtClean="0"/>
              <a:t>Written last</a:t>
            </a:r>
          </a:p>
          <a:p>
            <a:pPr>
              <a:lnSpc>
                <a:spcPct val="90000"/>
              </a:lnSpc>
            </a:pPr>
            <a:endParaRPr lang="en-US" b="1" dirty="0" smtClean="0"/>
          </a:p>
          <a:p>
            <a:pPr>
              <a:lnSpc>
                <a:spcPct val="90000"/>
              </a:lnSpc>
            </a:pPr>
            <a:r>
              <a:rPr lang="en-US" b="1" dirty="0" smtClean="0"/>
              <a:t>One page</a:t>
            </a:r>
          </a:p>
          <a:p>
            <a:pPr>
              <a:lnSpc>
                <a:spcPct val="90000"/>
              </a:lnSpc>
            </a:pPr>
            <a:endParaRPr lang="en-US" b="1" dirty="0" smtClean="0"/>
          </a:p>
          <a:p>
            <a:pPr>
              <a:lnSpc>
                <a:spcPct val="90000"/>
              </a:lnSpc>
            </a:pPr>
            <a:r>
              <a:rPr lang="en-US" b="1" dirty="0" smtClean="0"/>
              <a:t>Arouse curiosity</a:t>
            </a:r>
          </a:p>
          <a:p>
            <a:pPr>
              <a:lnSpc>
                <a:spcPct val="90000"/>
              </a:lnSpc>
            </a:pPr>
            <a:endParaRPr lang="en-US" dirty="0" smtClean="0"/>
          </a:p>
          <a:p>
            <a:pPr>
              <a:lnSpc>
                <a:spcPct val="90000"/>
              </a:lnSpc>
            </a:pPr>
            <a:endParaRPr lang="en-US" dirty="0" smtClean="0"/>
          </a:p>
          <a:p>
            <a:pPr>
              <a:lnSpc>
                <a:spcPct val="90000"/>
              </a:lnSpc>
              <a:buNone/>
            </a:pPr>
            <a:r>
              <a:rPr lang="en-US" b="1" dirty="0" smtClean="0"/>
              <a:t>“Introduce your </a:t>
            </a:r>
            <a:r>
              <a:rPr lang="en-US" b="1" u="sng" dirty="0" smtClean="0"/>
              <a:t>unique</a:t>
            </a:r>
            <a:r>
              <a:rPr lang="en-US" b="1" dirty="0" smtClean="0"/>
              <a:t> business to the world!”</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quarter" idx="1"/>
          </p:nvPr>
        </p:nvPicPr>
        <p:blipFill>
          <a:blip r:embed="rId3" cstate="print"/>
          <a:srcRect/>
          <a:stretch>
            <a:fillRect/>
          </a:stretch>
        </p:blipFill>
        <p:spPr bwMode="auto">
          <a:xfrm>
            <a:off x="2743200" y="1600200"/>
            <a:ext cx="3476524" cy="4267200"/>
          </a:xfrm>
          <a:prstGeom prst="rect">
            <a:avLst/>
          </a:prstGeom>
          <a:noFill/>
          <a:ln w="9525">
            <a:noFill/>
            <a:miter lim="800000"/>
            <a:headEnd/>
            <a:tailEnd/>
          </a:ln>
        </p:spPr>
      </p:pic>
      <p:sp>
        <p:nvSpPr>
          <p:cNvPr id="6" name="TextBox 5"/>
          <p:cNvSpPr txBox="1"/>
          <p:nvPr/>
        </p:nvSpPr>
        <p:spPr>
          <a:xfrm>
            <a:off x="1066800" y="762000"/>
            <a:ext cx="6606296" cy="769441"/>
          </a:xfrm>
          <a:prstGeom prst="rect">
            <a:avLst/>
          </a:prstGeom>
          <a:noFill/>
        </p:spPr>
        <p:txBody>
          <a:bodyPr wrap="none" rtlCol="0">
            <a:spAutoFit/>
          </a:bodyPr>
          <a:lstStyle/>
          <a:p>
            <a:r>
              <a:rPr lang="en-US" sz="4400" b="1" dirty="0" smtClean="0"/>
              <a:t>What is in a question?</a:t>
            </a:r>
            <a:endParaRPr lang="en-US" sz="4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r>
              <a:rPr lang="en-US" b="1" dirty="0"/>
              <a:t>Executive Summary</a:t>
            </a:r>
          </a:p>
        </p:txBody>
      </p:sp>
      <p:sp>
        <p:nvSpPr>
          <p:cNvPr id="210947" name="Rectangle 3"/>
          <p:cNvSpPr>
            <a:spLocks noGrp="1" noChangeArrowheads="1"/>
          </p:cNvSpPr>
          <p:nvPr>
            <p:ph type="body" idx="1"/>
          </p:nvPr>
        </p:nvSpPr>
        <p:spPr>
          <a:xfrm>
            <a:off x="457200" y="1524001"/>
            <a:ext cx="8229600" cy="5334000"/>
          </a:xfrm>
        </p:spPr>
        <p:txBody>
          <a:bodyPr>
            <a:normAutofit/>
          </a:bodyPr>
          <a:lstStyle/>
          <a:p>
            <a:pPr>
              <a:lnSpc>
                <a:spcPct val="90000"/>
              </a:lnSpc>
            </a:pPr>
            <a:r>
              <a:rPr lang="en-US" sz="2800" dirty="0"/>
              <a:t>Where is the business located?</a:t>
            </a:r>
          </a:p>
          <a:p>
            <a:pPr>
              <a:lnSpc>
                <a:spcPct val="90000"/>
              </a:lnSpc>
            </a:pPr>
            <a:r>
              <a:rPr lang="en-US" sz="2800" dirty="0"/>
              <a:t>What is its structure?</a:t>
            </a:r>
          </a:p>
          <a:p>
            <a:pPr>
              <a:lnSpc>
                <a:spcPct val="90000"/>
              </a:lnSpc>
            </a:pPr>
            <a:r>
              <a:rPr lang="en-US" sz="2800" dirty="0"/>
              <a:t>What product or service is being sold?</a:t>
            </a:r>
          </a:p>
          <a:p>
            <a:pPr>
              <a:lnSpc>
                <a:spcPct val="90000"/>
              </a:lnSpc>
            </a:pPr>
            <a:r>
              <a:rPr lang="en-US" sz="2800" b="1" dirty="0"/>
              <a:t>What makes the business unique? (Why come to you rather than the person down the street?)</a:t>
            </a:r>
          </a:p>
          <a:p>
            <a:pPr>
              <a:lnSpc>
                <a:spcPct val="90000"/>
              </a:lnSpc>
            </a:pPr>
            <a:r>
              <a:rPr lang="en-US" sz="2800" dirty="0"/>
              <a:t>What is the primary target market?</a:t>
            </a:r>
          </a:p>
          <a:p>
            <a:pPr>
              <a:lnSpc>
                <a:spcPct val="90000"/>
              </a:lnSpc>
            </a:pPr>
            <a:r>
              <a:rPr lang="en-US" sz="2800" dirty="0"/>
              <a:t>What are the capital requirements and sources of funding?</a:t>
            </a:r>
          </a:p>
          <a:p>
            <a:pPr>
              <a:lnSpc>
                <a:spcPct val="90000"/>
              </a:lnSpc>
            </a:pPr>
            <a:r>
              <a:rPr lang="en-US" sz="2800" dirty="0"/>
              <a:t>What will the funds be used for</a:t>
            </a:r>
            <a:r>
              <a:rPr lang="en-US" sz="2800" dirty="0" smtClean="0"/>
              <a:t>?</a:t>
            </a:r>
          </a:p>
          <a:p>
            <a:pPr>
              <a:lnSpc>
                <a:spcPct val="90000"/>
              </a:lnSpc>
              <a:buNone/>
            </a:pPr>
            <a:endParaRPr lang="en-US" sz="2800" dirty="0"/>
          </a:p>
        </p:txBody>
      </p:sp>
      <p:pic>
        <p:nvPicPr>
          <p:cNvPr id="210948" name="Picture 4" descr="j0336396"/>
          <p:cNvPicPr>
            <a:picLocks noChangeAspect="1" noChangeArrowheads="1" noCrop="1"/>
          </p:cNvPicPr>
          <p:nvPr/>
        </p:nvPicPr>
        <p:blipFill>
          <a:blip r:embed="rId3" cstate="print"/>
          <a:srcRect/>
          <a:stretch>
            <a:fillRect/>
          </a:stretch>
        </p:blipFill>
        <p:spPr bwMode="auto">
          <a:xfrm>
            <a:off x="7239000" y="228600"/>
            <a:ext cx="1333500" cy="116205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r>
              <a:rPr lang="en-US" b="1" dirty="0"/>
              <a:t>Executive Summary</a:t>
            </a:r>
          </a:p>
        </p:txBody>
      </p:sp>
      <p:sp>
        <p:nvSpPr>
          <p:cNvPr id="346115" name="Rectangle 3"/>
          <p:cNvSpPr>
            <a:spLocks noGrp="1" noChangeArrowheads="1"/>
          </p:cNvSpPr>
          <p:nvPr>
            <p:ph type="body" idx="1"/>
          </p:nvPr>
        </p:nvSpPr>
        <p:spPr>
          <a:xfrm>
            <a:off x="457200" y="1981200"/>
            <a:ext cx="8229600" cy="4538663"/>
          </a:xfrm>
        </p:spPr>
        <p:txBody>
          <a:bodyPr/>
          <a:lstStyle/>
          <a:p>
            <a:pPr>
              <a:lnSpc>
                <a:spcPct val="90000"/>
              </a:lnSpc>
              <a:buFont typeface="Wingdings" pitchFamily="2" charset="2"/>
              <a:buChar char="q"/>
            </a:pPr>
            <a:r>
              <a:rPr lang="en-US" sz="3600" dirty="0" smtClean="0"/>
              <a:t>	</a:t>
            </a:r>
            <a:r>
              <a:rPr lang="en-US" sz="3600" b="1" dirty="0" smtClean="0"/>
              <a:t>Merely </a:t>
            </a:r>
            <a:r>
              <a:rPr lang="en-US" sz="3600" b="1" dirty="0"/>
              <a:t>a </a:t>
            </a:r>
            <a:r>
              <a:rPr lang="en-US" sz="3600" b="1" dirty="0" smtClean="0"/>
              <a:t> brief summary.</a:t>
            </a:r>
            <a:endParaRPr lang="en-US" sz="3600" b="1" dirty="0"/>
          </a:p>
          <a:p>
            <a:pPr>
              <a:lnSpc>
                <a:spcPct val="90000"/>
              </a:lnSpc>
              <a:buNone/>
            </a:pPr>
            <a:endParaRPr lang="en-US" sz="3600" b="1" dirty="0"/>
          </a:p>
          <a:p>
            <a:pPr>
              <a:lnSpc>
                <a:spcPct val="90000"/>
              </a:lnSpc>
              <a:buFont typeface="Wingdings" pitchFamily="2" charset="2"/>
              <a:buChar char="q"/>
            </a:pPr>
            <a:r>
              <a:rPr lang="en-US" sz="3600" b="1" dirty="0"/>
              <a:t>	Make it tight.  </a:t>
            </a:r>
            <a:r>
              <a:rPr lang="en-US" sz="3600" b="1" dirty="0" smtClean="0"/>
              <a:t> </a:t>
            </a:r>
            <a:endParaRPr lang="en-US" sz="3600" b="1" dirty="0"/>
          </a:p>
          <a:p>
            <a:pPr>
              <a:lnSpc>
                <a:spcPct val="90000"/>
              </a:lnSpc>
              <a:buFont typeface="Wingdings" pitchFamily="2" charset="2"/>
              <a:buChar char="q"/>
            </a:pPr>
            <a:endParaRPr lang="en-US" sz="3600" b="1" dirty="0"/>
          </a:p>
          <a:p>
            <a:pPr>
              <a:lnSpc>
                <a:spcPct val="90000"/>
              </a:lnSpc>
              <a:buFont typeface="Wingdings" pitchFamily="2" charset="2"/>
              <a:buChar char="q"/>
            </a:pPr>
            <a:r>
              <a:rPr lang="en-US" sz="3600" b="1" dirty="0"/>
              <a:t>	</a:t>
            </a:r>
            <a:r>
              <a:rPr lang="en-US" sz="3600" b="1" dirty="0" smtClean="0"/>
              <a:t>Entice </a:t>
            </a:r>
            <a:r>
              <a:rPr lang="en-US" sz="3600" b="1" dirty="0"/>
              <a:t>the </a:t>
            </a:r>
            <a:r>
              <a:rPr lang="en-US" sz="3600" b="1" dirty="0" smtClean="0"/>
              <a:t>reader.</a:t>
            </a:r>
            <a:endParaRPr lang="en-US" sz="3600" b="1" dirty="0"/>
          </a:p>
          <a:p>
            <a:pPr>
              <a:lnSpc>
                <a:spcPct val="90000"/>
              </a:lnSpc>
              <a:buFont typeface="Wingdings" pitchFamily="2" charset="2"/>
              <a:buNone/>
            </a:pPr>
            <a:endParaRPr lang="en-US" sz="3600" dirty="0"/>
          </a:p>
          <a:p>
            <a:pPr>
              <a:lnSpc>
                <a:spcPct val="90000"/>
              </a:lnSpc>
              <a:buFont typeface="Wingdings" pitchFamily="2" charset="2"/>
              <a:buNone/>
            </a:pP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153400" cy="1143000"/>
          </a:xfrm>
        </p:spPr>
        <p:txBody>
          <a:bodyPr/>
          <a:lstStyle/>
          <a:p>
            <a:r>
              <a:rPr lang="en-US" dirty="0" smtClean="0"/>
              <a:t>Executive summary = Elevator Speech</a:t>
            </a:r>
            <a:endParaRPr lang="en-US" dirty="0"/>
          </a:p>
        </p:txBody>
      </p:sp>
      <p:pic>
        <p:nvPicPr>
          <p:cNvPr id="3076" name="Picture 4" descr="http://l.yimg.com/g/images/spaceball.gif"/>
          <p:cNvPicPr>
            <a:picLocks noChangeAspect="1" noChangeArrowheads="1"/>
          </p:cNvPicPr>
          <p:nvPr/>
        </p:nvPicPr>
        <p:blipFill>
          <a:blip r:embed="rId3"/>
          <a:srcRect/>
          <a:stretch>
            <a:fillRect/>
          </a:stretch>
        </p:blipFill>
        <p:spPr bwMode="auto">
          <a:xfrm>
            <a:off x="63500" y="-2306638"/>
            <a:ext cx="3171825" cy="4762501"/>
          </a:xfrm>
          <a:prstGeom prst="rect">
            <a:avLst/>
          </a:prstGeom>
          <a:noFill/>
        </p:spPr>
      </p:pic>
      <p:pic>
        <p:nvPicPr>
          <p:cNvPr id="3080" name="Picture 8" descr="Stock Photography - elevators inside &#10;skyscraper. fotosearch &#10;- search stock &#10;photos, pictures, &#10;images, and photo &#10;clipart"/>
          <p:cNvPicPr>
            <a:picLocks noChangeAspect="1" noChangeArrowheads="1"/>
          </p:cNvPicPr>
          <p:nvPr/>
        </p:nvPicPr>
        <p:blipFill>
          <a:blip r:embed="rId4" cstate="print"/>
          <a:srcRect/>
          <a:stretch>
            <a:fillRect/>
          </a:stretch>
        </p:blipFill>
        <p:spPr bwMode="auto">
          <a:xfrm>
            <a:off x="838200" y="1752600"/>
            <a:ext cx="2514600" cy="4419600"/>
          </a:xfrm>
          <a:prstGeom prst="rect">
            <a:avLst/>
          </a:prstGeom>
          <a:noFill/>
        </p:spPr>
      </p:pic>
      <p:sp>
        <p:nvSpPr>
          <p:cNvPr id="9" name="TextBox 8"/>
          <p:cNvSpPr txBox="1"/>
          <p:nvPr/>
        </p:nvSpPr>
        <p:spPr>
          <a:xfrm>
            <a:off x="4191000" y="1676400"/>
            <a:ext cx="3886200" cy="1200329"/>
          </a:xfrm>
          <a:prstGeom prst="rect">
            <a:avLst/>
          </a:prstGeom>
          <a:noFill/>
        </p:spPr>
        <p:txBody>
          <a:bodyPr wrap="square" rtlCol="0">
            <a:spAutoFit/>
          </a:bodyPr>
          <a:lstStyle/>
          <a:p>
            <a:r>
              <a:rPr lang="en-US" sz="3600" b="1" dirty="0" smtClean="0"/>
              <a:t>Make it as lofty as possible!</a:t>
            </a:r>
            <a:endParaRPr lang="en-US" sz="36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Interactive Exercise</a:t>
            </a:r>
            <a:endParaRPr lang="en-US" dirty="0"/>
          </a:p>
        </p:txBody>
      </p:sp>
      <p:sp>
        <p:nvSpPr>
          <p:cNvPr id="3" name="Content Placeholder 2"/>
          <p:cNvSpPr>
            <a:spLocks noGrp="1"/>
          </p:cNvSpPr>
          <p:nvPr>
            <p:ph sz="quarter" idx="1"/>
          </p:nvPr>
        </p:nvSpPr>
        <p:spPr/>
        <p:txBody>
          <a:bodyPr/>
          <a:lstStyle/>
          <a:p>
            <a:pPr>
              <a:buNone/>
            </a:pPr>
            <a:endParaRPr lang="en-US" dirty="0" smtClean="0"/>
          </a:p>
          <a:p>
            <a:pPr>
              <a:buNone/>
            </a:pPr>
            <a:endParaRPr lang="en-US" dirty="0" smtClean="0"/>
          </a:p>
          <a:p>
            <a:pPr>
              <a:buNone/>
            </a:pPr>
            <a:r>
              <a:rPr lang="en-US" dirty="0" smtClean="0"/>
              <a:t>	</a:t>
            </a:r>
            <a:r>
              <a:rPr lang="en-US" sz="3600" b="1" dirty="0" smtClean="0"/>
              <a:t>Tell your table mates in less than a minute why they should come to your business rather than the competitor down the street or in the next town over.</a:t>
            </a:r>
            <a:endParaRPr lang="en-US" sz="36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normAutofit fontScale="90000"/>
          </a:bodyPr>
          <a:lstStyle/>
          <a:p>
            <a:r>
              <a:rPr lang="en-US" sz="4000" b="1" dirty="0"/>
              <a:t>Business Description/Goals &amp; Objectives</a:t>
            </a:r>
          </a:p>
        </p:txBody>
      </p:sp>
      <p:sp>
        <p:nvSpPr>
          <p:cNvPr id="214019" name="Rectangle 3"/>
          <p:cNvSpPr>
            <a:spLocks noGrp="1" noChangeArrowheads="1"/>
          </p:cNvSpPr>
          <p:nvPr>
            <p:ph type="body" idx="1"/>
          </p:nvPr>
        </p:nvSpPr>
        <p:spPr>
          <a:xfrm>
            <a:off x="457200" y="1981200"/>
            <a:ext cx="8229600" cy="4552950"/>
          </a:xfrm>
        </p:spPr>
        <p:txBody>
          <a:bodyPr>
            <a:normAutofit/>
          </a:bodyPr>
          <a:lstStyle/>
          <a:p>
            <a:pPr>
              <a:lnSpc>
                <a:spcPct val="90000"/>
              </a:lnSpc>
            </a:pPr>
            <a:r>
              <a:rPr lang="en-US" sz="2800" b="1" dirty="0"/>
              <a:t>Describe the business in detail  </a:t>
            </a:r>
            <a:r>
              <a:rPr lang="en-US" sz="2800" dirty="0"/>
              <a:t>(expanding on what was said in the Executive Summary)</a:t>
            </a:r>
          </a:p>
          <a:p>
            <a:pPr>
              <a:lnSpc>
                <a:spcPct val="90000"/>
              </a:lnSpc>
              <a:buFont typeface="Wingdings" pitchFamily="2" charset="2"/>
              <a:buNone/>
            </a:pPr>
            <a:endParaRPr lang="en-US" sz="2800" dirty="0"/>
          </a:p>
          <a:p>
            <a:pPr>
              <a:lnSpc>
                <a:spcPct val="90000"/>
              </a:lnSpc>
            </a:pPr>
            <a:r>
              <a:rPr lang="en-US" sz="2800" b="1" dirty="0"/>
              <a:t>History of the business </a:t>
            </a:r>
            <a:r>
              <a:rPr lang="en-US" sz="2800" dirty="0"/>
              <a:t>(if applicable)</a:t>
            </a:r>
          </a:p>
          <a:p>
            <a:pPr>
              <a:lnSpc>
                <a:spcPct val="90000"/>
              </a:lnSpc>
            </a:pPr>
            <a:endParaRPr lang="en-US" sz="2800" dirty="0"/>
          </a:p>
          <a:p>
            <a:pPr>
              <a:lnSpc>
                <a:spcPct val="90000"/>
              </a:lnSpc>
            </a:pPr>
            <a:r>
              <a:rPr lang="en-US" sz="2800" b="1" dirty="0"/>
              <a:t>Goals &amp; Objectives </a:t>
            </a:r>
            <a:r>
              <a:rPr lang="en-US" sz="2800" dirty="0"/>
              <a:t>(what, when, who)</a:t>
            </a:r>
          </a:p>
          <a:p>
            <a:pPr>
              <a:lnSpc>
                <a:spcPct val="90000"/>
              </a:lnSpc>
            </a:pPr>
            <a:endParaRPr lang="en-US" sz="2800" dirty="0"/>
          </a:p>
          <a:p>
            <a:pPr>
              <a:lnSpc>
                <a:spcPct val="90000"/>
              </a:lnSpc>
            </a:pPr>
            <a:r>
              <a:rPr lang="en-US" sz="2800" b="1" dirty="0"/>
              <a:t>Mission</a:t>
            </a:r>
            <a:r>
              <a:rPr lang="en-US" sz="2800" dirty="0"/>
              <a:t> </a:t>
            </a:r>
            <a:r>
              <a:rPr lang="en-US" sz="2800" dirty="0" smtClean="0"/>
              <a:t>(a </a:t>
            </a:r>
            <a:r>
              <a:rPr lang="en-US" sz="2800" dirty="0"/>
              <a:t>succinct statement of purpose the business actually </a:t>
            </a:r>
            <a:r>
              <a:rPr lang="en-US" sz="2800" dirty="0" smtClean="0"/>
              <a:t>follows.  Ask customers!)</a:t>
            </a: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04800" y="158750"/>
            <a:ext cx="8839200" cy="1258888"/>
          </a:xfrm>
        </p:spPr>
        <p:txBody>
          <a:bodyPr>
            <a:normAutofit fontScale="90000"/>
          </a:bodyPr>
          <a:lstStyle/>
          <a:p>
            <a:r>
              <a:rPr lang="en-US" sz="4000" dirty="0"/>
              <a:t>University of Wisconsin-Extension Lincoln County </a:t>
            </a:r>
          </a:p>
        </p:txBody>
      </p:sp>
      <p:sp>
        <p:nvSpPr>
          <p:cNvPr id="51203" name="Rectangle 3"/>
          <p:cNvSpPr>
            <a:spLocks noGrp="1" noChangeArrowheads="1"/>
          </p:cNvSpPr>
          <p:nvPr>
            <p:ph type="body" sz="half" idx="1"/>
          </p:nvPr>
        </p:nvSpPr>
        <p:spPr>
          <a:xfrm>
            <a:off x="457200" y="1981200"/>
            <a:ext cx="7924800" cy="4530725"/>
          </a:xfrm>
        </p:spPr>
        <p:txBody>
          <a:bodyPr/>
          <a:lstStyle/>
          <a:p>
            <a:pPr>
              <a:lnSpc>
                <a:spcPct val="80000"/>
              </a:lnSpc>
              <a:buFont typeface="Wingdings" pitchFamily="2" charset="2"/>
              <a:buNone/>
            </a:pPr>
            <a:r>
              <a:rPr lang="en-US" sz="3600" b="1" i="1" u="sng" dirty="0"/>
              <a:t>Mission Statement</a:t>
            </a:r>
          </a:p>
          <a:p>
            <a:pPr>
              <a:lnSpc>
                <a:spcPct val="80000"/>
              </a:lnSpc>
            </a:pPr>
            <a:endParaRPr lang="en-US" b="1" i="1" dirty="0"/>
          </a:p>
          <a:p>
            <a:pPr>
              <a:lnSpc>
                <a:spcPct val="80000"/>
              </a:lnSpc>
              <a:buFont typeface="Wingdings" pitchFamily="2" charset="2"/>
              <a:buNone/>
            </a:pPr>
            <a:r>
              <a:rPr lang="en-US" b="1" i="1" dirty="0"/>
              <a:t>	</a:t>
            </a:r>
            <a:r>
              <a:rPr lang="en-US" sz="2800" b="1" i="1" dirty="0"/>
              <a:t>“University of Wisconsin – Extension Lincoln County provides knowledge and resources to offer people opportunities for positive change where they live and work.”</a:t>
            </a:r>
          </a:p>
          <a:p>
            <a:pPr>
              <a:lnSpc>
                <a:spcPct val="80000"/>
              </a:lnSpc>
            </a:pPr>
            <a:endParaRPr lang="en-US" sz="2800" b="1" i="1" dirty="0"/>
          </a:p>
          <a:p>
            <a:pPr>
              <a:lnSpc>
                <a:spcPct val="80000"/>
              </a:lnSpc>
              <a:buFont typeface="Wingdings" pitchFamily="2" charset="2"/>
              <a:buNone/>
            </a:pPr>
            <a:r>
              <a:rPr lang="en-US" sz="1800" b="1" i="1" dirty="0"/>
              <a:t>	</a:t>
            </a:r>
            <a:r>
              <a:rPr lang="en-US" sz="1400" b="1" i="1" dirty="0"/>
              <a:t>“An EEO/AA employer, University of Wisconsin Extension provides equal opportunities in employment and programming, including Title IX and American with Disabilities (ADA) requirements.  Please make requests for reasonable accommodations to ensure equal access to educational programs as early as possible preceding the scheduled program, service or activity.”</a:t>
            </a:r>
            <a:r>
              <a:rPr lang="en-US" sz="1800" b="1" i="1" dirty="0"/>
              <a:t> </a:t>
            </a:r>
          </a:p>
          <a:p>
            <a:pPr>
              <a:lnSpc>
                <a:spcPct val="80000"/>
              </a:lnSpc>
              <a:buFont typeface="Wingdings" pitchFamily="2" charset="2"/>
              <a:buNone/>
            </a:pPr>
            <a:endParaRPr lang="en-US" sz="1800"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lstStyle/>
          <a:p>
            <a:r>
              <a:rPr lang="en-US" b="1" dirty="0"/>
              <a:t>Background Information</a:t>
            </a:r>
          </a:p>
        </p:txBody>
      </p:sp>
      <p:sp>
        <p:nvSpPr>
          <p:cNvPr id="218115" name="Rectangle 3"/>
          <p:cNvSpPr>
            <a:spLocks noGrp="1" noChangeArrowheads="1"/>
          </p:cNvSpPr>
          <p:nvPr>
            <p:ph type="body" idx="1"/>
          </p:nvPr>
        </p:nvSpPr>
        <p:spPr>
          <a:xfrm>
            <a:off x="457200" y="1905000"/>
            <a:ext cx="7467600" cy="4568952"/>
          </a:xfrm>
        </p:spPr>
        <p:txBody>
          <a:bodyPr>
            <a:normAutofit lnSpcReduction="10000"/>
          </a:bodyPr>
          <a:lstStyle/>
          <a:p>
            <a:r>
              <a:rPr lang="en-US" sz="2800" b="1" dirty="0"/>
              <a:t>Analyze the industry (current)</a:t>
            </a:r>
          </a:p>
          <a:p>
            <a:endParaRPr lang="en-US" sz="2800" b="1" dirty="0"/>
          </a:p>
          <a:p>
            <a:r>
              <a:rPr lang="en-US" sz="2800" b="1" dirty="0"/>
              <a:t>Analyze the industry (future)</a:t>
            </a:r>
          </a:p>
          <a:p>
            <a:endParaRPr lang="en-US" sz="2800" b="1" dirty="0"/>
          </a:p>
          <a:p>
            <a:r>
              <a:rPr lang="en-US" sz="2800" b="1" dirty="0"/>
              <a:t>The business “fit” in the </a:t>
            </a:r>
            <a:r>
              <a:rPr lang="en-US" sz="2800" b="1" dirty="0" smtClean="0"/>
              <a:t>industry</a:t>
            </a:r>
          </a:p>
          <a:p>
            <a:endParaRPr lang="en-US" dirty="0" smtClean="0"/>
          </a:p>
          <a:p>
            <a:pPr>
              <a:buNone/>
            </a:pPr>
            <a:endParaRPr lang="en-US" dirty="0" smtClean="0"/>
          </a:p>
          <a:p>
            <a:pPr>
              <a:buNone/>
            </a:pPr>
            <a:r>
              <a:rPr lang="en-US" b="1" dirty="0" smtClean="0"/>
              <a:t>	Focus the story on the local situation, but also add current and projected regional and/or national trends!</a:t>
            </a:r>
            <a:endParaRPr lang="en-US" b="1" dirty="0"/>
          </a:p>
          <a:p>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Information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Trade shows</a:t>
            </a:r>
          </a:p>
          <a:p>
            <a:endParaRPr lang="en-US" dirty="0" smtClean="0"/>
          </a:p>
          <a:p>
            <a:r>
              <a:rPr lang="en-US" dirty="0" smtClean="0"/>
              <a:t>Trade publications</a:t>
            </a:r>
          </a:p>
          <a:p>
            <a:endParaRPr lang="en-US" dirty="0" smtClean="0"/>
          </a:p>
          <a:p>
            <a:r>
              <a:rPr lang="en-US" dirty="0" smtClean="0"/>
              <a:t>Semi-local competition</a:t>
            </a:r>
          </a:p>
          <a:p>
            <a:endParaRPr lang="en-US" dirty="0" smtClean="0"/>
          </a:p>
          <a:p>
            <a:r>
              <a:rPr lang="en-US" dirty="0" smtClean="0"/>
              <a:t>Company financial reports/summaries</a:t>
            </a:r>
          </a:p>
          <a:p>
            <a:endParaRPr lang="en-US" dirty="0" smtClean="0"/>
          </a:p>
          <a:p>
            <a:r>
              <a:rPr lang="en-US" dirty="0" smtClean="0"/>
              <a:t>Internet research</a:t>
            </a:r>
          </a:p>
          <a:p>
            <a:endParaRPr lang="en-US" dirty="0" smtClean="0"/>
          </a:p>
          <a:p>
            <a:r>
              <a:rPr lang="en-US" dirty="0" smtClean="0"/>
              <a:t>NAICS (North American Industry Classification System)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a:bodyPr>
          <a:lstStyle/>
          <a:p>
            <a:r>
              <a:rPr lang="en-US" sz="3600" dirty="0" smtClean="0"/>
              <a:t>Learning Objectives</a:t>
            </a:r>
            <a:endParaRPr lang="en-US" sz="3600" dirty="0"/>
          </a:p>
        </p:txBody>
      </p:sp>
      <p:sp>
        <p:nvSpPr>
          <p:cNvPr id="53251" name="Rectangle 3"/>
          <p:cNvSpPr>
            <a:spLocks noGrp="1" noChangeArrowheads="1"/>
          </p:cNvSpPr>
          <p:nvPr>
            <p:ph type="body" idx="1"/>
          </p:nvPr>
        </p:nvSpPr>
        <p:spPr>
          <a:xfrm>
            <a:off x="457200" y="1600200"/>
            <a:ext cx="8229600" cy="5029200"/>
          </a:xfrm>
        </p:spPr>
        <p:txBody>
          <a:bodyPr/>
          <a:lstStyle/>
          <a:p>
            <a:r>
              <a:rPr lang="en-US" sz="2800" b="1" dirty="0" smtClean="0"/>
              <a:t>Business plan outline</a:t>
            </a:r>
          </a:p>
          <a:p>
            <a:endParaRPr lang="en-US" sz="2800" b="1" dirty="0" smtClean="0"/>
          </a:p>
          <a:p>
            <a:r>
              <a:rPr lang="en-US" sz="2800" b="1" dirty="0" smtClean="0"/>
              <a:t>What your focus should be in each section.</a:t>
            </a:r>
          </a:p>
          <a:p>
            <a:endParaRPr lang="en-US" sz="2800" b="1" dirty="0" smtClean="0"/>
          </a:p>
          <a:p>
            <a:r>
              <a:rPr lang="en-US" sz="2800" b="1" dirty="0" smtClean="0"/>
              <a:t>How to thrive?  (What does the market want?)</a:t>
            </a:r>
          </a:p>
          <a:p>
            <a:endParaRPr lang="en-US" sz="2800" b="1" dirty="0" smtClean="0"/>
          </a:p>
          <a:p>
            <a:r>
              <a:rPr lang="en-US" sz="2800" b="1" dirty="0" smtClean="0"/>
              <a:t>Defining uniqueness/niche.</a:t>
            </a:r>
            <a:endParaRPr lang="en-US" sz="2800" b="1"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en-US" b="1" dirty="0"/>
              <a:t>Background Information</a:t>
            </a:r>
          </a:p>
        </p:txBody>
      </p:sp>
      <p:sp>
        <p:nvSpPr>
          <p:cNvPr id="222211" name="Rectangle 3"/>
          <p:cNvSpPr>
            <a:spLocks noGrp="1" noChangeArrowheads="1"/>
          </p:cNvSpPr>
          <p:nvPr>
            <p:ph type="body" idx="1"/>
          </p:nvPr>
        </p:nvSpPr>
        <p:spPr/>
        <p:txBody>
          <a:bodyPr>
            <a:normAutofit lnSpcReduction="10000"/>
          </a:bodyPr>
          <a:lstStyle/>
          <a:p>
            <a:pPr>
              <a:lnSpc>
                <a:spcPct val="90000"/>
              </a:lnSpc>
            </a:pPr>
            <a:r>
              <a:rPr lang="en-US" sz="2400" dirty="0"/>
              <a:t>Are there enough local suppliers?  If so, who are they?</a:t>
            </a:r>
          </a:p>
          <a:p>
            <a:pPr>
              <a:lnSpc>
                <a:spcPct val="90000"/>
              </a:lnSpc>
            </a:pPr>
            <a:r>
              <a:rPr lang="en-US" sz="2400" dirty="0"/>
              <a:t>What similar </a:t>
            </a:r>
            <a:r>
              <a:rPr lang="en-US" sz="2400" dirty="0" smtClean="0"/>
              <a:t>services/products </a:t>
            </a:r>
            <a:r>
              <a:rPr lang="en-US" sz="2400" dirty="0"/>
              <a:t>are out there in the industry?</a:t>
            </a:r>
          </a:p>
          <a:p>
            <a:pPr>
              <a:lnSpc>
                <a:spcPct val="90000"/>
              </a:lnSpc>
            </a:pPr>
            <a:r>
              <a:rPr lang="en-US" sz="2400" dirty="0"/>
              <a:t>How difficult will it be to start a business in this industry (barriers and support system)?</a:t>
            </a:r>
          </a:p>
          <a:p>
            <a:pPr>
              <a:lnSpc>
                <a:spcPct val="90000"/>
              </a:lnSpc>
            </a:pPr>
            <a:r>
              <a:rPr lang="en-US" sz="2400" dirty="0"/>
              <a:t>What changes are currently taking place in the industry?</a:t>
            </a:r>
          </a:p>
          <a:p>
            <a:pPr>
              <a:lnSpc>
                <a:spcPct val="90000"/>
              </a:lnSpc>
            </a:pPr>
            <a:r>
              <a:rPr lang="en-US" sz="2400" dirty="0"/>
              <a:t>What changes may take place in the industry?</a:t>
            </a:r>
          </a:p>
          <a:p>
            <a:pPr>
              <a:lnSpc>
                <a:spcPct val="90000"/>
              </a:lnSpc>
            </a:pPr>
            <a:r>
              <a:rPr lang="en-US" sz="2400" b="1" dirty="0"/>
              <a:t>How might your business be affected by changes in the local economy and or global economy?</a:t>
            </a:r>
          </a:p>
          <a:p>
            <a:pPr>
              <a:lnSpc>
                <a:spcPct val="90000"/>
              </a:lnSpc>
            </a:pPr>
            <a:r>
              <a:rPr lang="en-US" sz="2400" dirty="0"/>
              <a:t>How will your business be affected by changes in the industry?</a:t>
            </a:r>
          </a:p>
          <a:p>
            <a:pPr>
              <a:lnSpc>
                <a:spcPct val="90000"/>
              </a:lnSpc>
            </a:pPr>
            <a:endParaRPr lang="en-US" sz="2400" dirty="0"/>
          </a:p>
          <a:p>
            <a:pPr>
              <a:lnSpc>
                <a:spcPct val="90000"/>
              </a:lnSpc>
            </a:pPr>
            <a:endParaRPr lang="en-US" sz="2400" dirty="0"/>
          </a:p>
          <a:p>
            <a:pPr>
              <a:lnSpc>
                <a:spcPct val="90000"/>
              </a:lnSpc>
            </a:pPr>
            <a:endParaRPr lang="en-US" sz="2400" dirty="0"/>
          </a:p>
          <a:p>
            <a:pPr>
              <a:lnSpc>
                <a:spcPct val="90000"/>
              </a:lnSpc>
            </a:pPr>
            <a:endParaRPr lang="en-US" sz="2400" dirty="0"/>
          </a:p>
        </p:txBody>
      </p:sp>
      <p:pic>
        <p:nvPicPr>
          <p:cNvPr id="222212" name="Picture 4" descr="j0336396"/>
          <p:cNvPicPr>
            <a:picLocks noChangeAspect="1" noChangeArrowheads="1" noCrop="1"/>
          </p:cNvPicPr>
          <p:nvPr/>
        </p:nvPicPr>
        <p:blipFill>
          <a:blip r:embed="rId3" cstate="print"/>
          <a:srcRect/>
          <a:stretch>
            <a:fillRect/>
          </a:stretch>
        </p:blipFill>
        <p:spPr bwMode="auto">
          <a:xfrm>
            <a:off x="7543800" y="381000"/>
            <a:ext cx="944562" cy="944563"/>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Interactive Exercise</a:t>
            </a:r>
            <a:endParaRPr lang="en-US" dirty="0"/>
          </a:p>
        </p:txBody>
      </p:sp>
      <p:sp>
        <p:nvSpPr>
          <p:cNvPr id="3" name="Content Placeholder 2"/>
          <p:cNvSpPr>
            <a:spLocks noGrp="1"/>
          </p:cNvSpPr>
          <p:nvPr>
            <p:ph sz="quarter" idx="1"/>
          </p:nvPr>
        </p:nvSpPr>
        <p:spPr/>
        <p:txBody>
          <a:bodyPr/>
          <a:lstStyle/>
          <a:p>
            <a:pPr>
              <a:buNone/>
            </a:pPr>
            <a:r>
              <a:rPr lang="en-US" dirty="0" smtClean="0"/>
              <a:t>	</a:t>
            </a:r>
          </a:p>
          <a:p>
            <a:pPr>
              <a:buNone/>
            </a:pPr>
            <a:endParaRPr lang="en-US" dirty="0" smtClean="0"/>
          </a:p>
          <a:p>
            <a:pPr>
              <a:buNone/>
            </a:pPr>
            <a:endParaRPr lang="en-US" dirty="0" smtClean="0"/>
          </a:p>
          <a:p>
            <a:pPr>
              <a:buNone/>
            </a:pPr>
            <a:r>
              <a:rPr lang="en-US" dirty="0" smtClean="0"/>
              <a:t>	</a:t>
            </a:r>
            <a:r>
              <a:rPr lang="en-US" sz="3200" b="1" dirty="0" smtClean="0"/>
              <a:t>What are the current trends, both favorable and unfavorable, in the industry under which your business is classified?</a:t>
            </a:r>
          </a:p>
          <a:p>
            <a:pPr>
              <a:buNone/>
            </a:pPr>
            <a:endParaRPr lang="en-US" dirty="0" smtClean="0"/>
          </a:p>
          <a:p>
            <a:pPr>
              <a:buNone/>
            </a:pPr>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r>
              <a:rPr lang="en-US" b="1" dirty="0"/>
              <a:t>Organizational Matters</a:t>
            </a:r>
          </a:p>
        </p:txBody>
      </p:sp>
      <p:sp>
        <p:nvSpPr>
          <p:cNvPr id="224259" name="Rectangle 3"/>
          <p:cNvSpPr>
            <a:spLocks noGrp="1" noChangeArrowheads="1"/>
          </p:cNvSpPr>
          <p:nvPr>
            <p:ph type="body" idx="1"/>
          </p:nvPr>
        </p:nvSpPr>
        <p:spPr>
          <a:xfrm>
            <a:off x="457200" y="1981200"/>
            <a:ext cx="8229600" cy="4292600"/>
          </a:xfrm>
        </p:spPr>
        <p:txBody>
          <a:bodyPr/>
          <a:lstStyle/>
          <a:p>
            <a:pPr>
              <a:lnSpc>
                <a:spcPct val="80000"/>
              </a:lnSpc>
            </a:pPr>
            <a:r>
              <a:rPr lang="en-US" sz="2400" b="1" dirty="0"/>
              <a:t>Legal structure</a:t>
            </a:r>
          </a:p>
          <a:p>
            <a:pPr>
              <a:lnSpc>
                <a:spcPct val="80000"/>
              </a:lnSpc>
            </a:pPr>
            <a:endParaRPr lang="en-US" sz="2400" b="1" dirty="0"/>
          </a:p>
          <a:p>
            <a:pPr>
              <a:lnSpc>
                <a:spcPct val="80000"/>
              </a:lnSpc>
            </a:pPr>
            <a:r>
              <a:rPr lang="en-US" sz="2400" b="1" dirty="0"/>
              <a:t>Management and their qualifications</a:t>
            </a:r>
          </a:p>
          <a:p>
            <a:pPr>
              <a:lnSpc>
                <a:spcPct val="80000"/>
              </a:lnSpc>
            </a:pPr>
            <a:endParaRPr lang="en-US" sz="2400" b="1" dirty="0"/>
          </a:p>
          <a:p>
            <a:pPr>
              <a:lnSpc>
                <a:spcPct val="80000"/>
              </a:lnSpc>
            </a:pPr>
            <a:r>
              <a:rPr lang="en-US" sz="2400" b="1" dirty="0"/>
              <a:t>Employees</a:t>
            </a:r>
          </a:p>
          <a:p>
            <a:pPr>
              <a:lnSpc>
                <a:spcPct val="80000"/>
              </a:lnSpc>
            </a:pPr>
            <a:endParaRPr lang="en-US" sz="2400" b="1" dirty="0"/>
          </a:p>
          <a:p>
            <a:pPr>
              <a:lnSpc>
                <a:spcPct val="80000"/>
              </a:lnSpc>
            </a:pPr>
            <a:r>
              <a:rPr lang="en-US" sz="2400" b="1" dirty="0"/>
              <a:t>Professional services and advice</a:t>
            </a:r>
          </a:p>
          <a:p>
            <a:pPr>
              <a:lnSpc>
                <a:spcPct val="80000"/>
              </a:lnSpc>
            </a:pPr>
            <a:endParaRPr lang="en-US" sz="2400" b="1" dirty="0"/>
          </a:p>
          <a:p>
            <a:pPr>
              <a:lnSpc>
                <a:spcPct val="80000"/>
              </a:lnSpc>
            </a:pPr>
            <a:r>
              <a:rPr lang="en-US" sz="2400" b="1" dirty="0"/>
              <a:t>Volunteers (family or otherwise)</a:t>
            </a:r>
          </a:p>
          <a:p>
            <a:pPr>
              <a:lnSpc>
                <a:spcPct val="80000"/>
              </a:lnSpc>
            </a:pPr>
            <a:endParaRPr lang="en-US" sz="2400" b="1" dirty="0"/>
          </a:p>
          <a:p>
            <a:pPr>
              <a:lnSpc>
                <a:spcPct val="80000"/>
              </a:lnSpc>
            </a:pPr>
            <a:r>
              <a:rPr lang="en-US" sz="2400" b="1" dirty="0"/>
              <a:t>Operating controls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p:txBody>
          <a:bodyPr/>
          <a:lstStyle/>
          <a:p>
            <a:r>
              <a:rPr lang="en-US" b="1" dirty="0"/>
              <a:t>Organizational Matters</a:t>
            </a:r>
          </a:p>
        </p:txBody>
      </p:sp>
      <p:sp>
        <p:nvSpPr>
          <p:cNvPr id="225283" name="Rectangle 3"/>
          <p:cNvSpPr>
            <a:spLocks noGrp="1" noChangeArrowheads="1"/>
          </p:cNvSpPr>
          <p:nvPr>
            <p:ph type="body" idx="1"/>
          </p:nvPr>
        </p:nvSpPr>
        <p:spPr>
          <a:xfrm>
            <a:off x="442913" y="1981200"/>
            <a:ext cx="8243887" cy="4876800"/>
          </a:xfrm>
        </p:spPr>
        <p:txBody>
          <a:bodyPr>
            <a:normAutofit/>
          </a:bodyPr>
          <a:lstStyle/>
          <a:p>
            <a:pPr>
              <a:lnSpc>
                <a:spcPct val="80000"/>
              </a:lnSpc>
            </a:pPr>
            <a:r>
              <a:rPr lang="en-US" sz="2000" dirty="0"/>
              <a:t>What is the business’ legal structure? </a:t>
            </a:r>
          </a:p>
          <a:p>
            <a:pPr>
              <a:lnSpc>
                <a:spcPct val="80000"/>
              </a:lnSpc>
            </a:pPr>
            <a:r>
              <a:rPr lang="en-US" sz="2000" dirty="0"/>
              <a:t>What are the advantages and drawbacks of the legal structure?</a:t>
            </a:r>
          </a:p>
          <a:p>
            <a:pPr>
              <a:lnSpc>
                <a:spcPct val="80000"/>
              </a:lnSpc>
            </a:pPr>
            <a:r>
              <a:rPr lang="en-US" sz="2000" dirty="0"/>
              <a:t>Who is doing what in the business?</a:t>
            </a:r>
          </a:p>
          <a:p>
            <a:pPr>
              <a:lnSpc>
                <a:spcPct val="80000"/>
              </a:lnSpc>
            </a:pPr>
            <a:r>
              <a:rPr lang="en-US" sz="2000" dirty="0"/>
              <a:t>What are the managers’/owners qualifications (experience and education)?</a:t>
            </a:r>
          </a:p>
          <a:p>
            <a:pPr>
              <a:lnSpc>
                <a:spcPct val="80000"/>
              </a:lnSpc>
            </a:pPr>
            <a:r>
              <a:rPr lang="en-US" sz="2000" dirty="0"/>
              <a:t>How many full and part-time employees will be needed (does the business have)?</a:t>
            </a:r>
          </a:p>
          <a:p>
            <a:pPr>
              <a:lnSpc>
                <a:spcPct val="80000"/>
              </a:lnSpc>
            </a:pPr>
            <a:r>
              <a:rPr lang="en-US" sz="2000" dirty="0"/>
              <a:t>What functions </a:t>
            </a:r>
            <a:r>
              <a:rPr lang="en-US" sz="2000" dirty="0" smtClean="0"/>
              <a:t>do/will </a:t>
            </a:r>
            <a:r>
              <a:rPr lang="en-US" sz="2000" dirty="0"/>
              <a:t>employees perform?</a:t>
            </a:r>
          </a:p>
          <a:p>
            <a:pPr>
              <a:lnSpc>
                <a:spcPct val="80000"/>
              </a:lnSpc>
            </a:pPr>
            <a:r>
              <a:rPr lang="en-US" sz="2000" dirty="0"/>
              <a:t>What are manager/employee pay rates?</a:t>
            </a:r>
          </a:p>
          <a:p>
            <a:pPr>
              <a:lnSpc>
                <a:spcPct val="80000"/>
              </a:lnSpc>
            </a:pPr>
            <a:r>
              <a:rPr lang="en-US" sz="2000" b="1" dirty="0"/>
              <a:t>What professionals does the business employ and what are their functions?</a:t>
            </a:r>
          </a:p>
          <a:p>
            <a:pPr>
              <a:lnSpc>
                <a:spcPct val="80000"/>
              </a:lnSpc>
            </a:pPr>
            <a:r>
              <a:rPr lang="en-US" sz="2000" dirty="0"/>
              <a:t>What trainings and/or certifications will be needed by managers and employees?</a:t>
            </a:r>
          </a:p>
          <a:p>
            <a:pPr>
              <a:lnSpc>
                <a:spcPct val="80000"/>
              </a:lnSpc>
            </a:pPr>
            <a:r>
              <a:rPr lang="en-US" sz="2000" dirty="0"/>
              <a:t>How </a:t>
            </a:r>
            <a:r>
              <a:rPr lang="en-US" sz="2000" dirty="0" smtClean="0"/>
              <a:t>will/do </a:t>
            </a:r>
            <a:r>
              <a:rPr lang="en-US" sz="2000" dirty="0"/>
              <a:t>you foster </a:t>
            </a:r>
            <a:r>
              <a:rPr lang="en-US" sz="2000" dirty="0" smtClean="0"/>
              <a:t>business accountability </a:t>
            </a:r>
            <a:r>
              <a:rPr lang="en-US" sz="2000" dirty="0"/>
              <a:t>(record – keeping, etc.)?</a:t>
            </a:r>
          </a:p>
          <a:p>
            <a:pPr>
              <a:lnSpc>
                <a:spcPct val="80000"/>
              </a:lnSpc>
            </a:pPr>
            <a:endParaRPr lang="en-US" sz="2000" dirty="0"/>
          </a:p>
          <a:p>
            <a:pPr>
              <a:lnSpc>
                <a:spcPct val="80000"/>
              </a:lnSpc>
            </a:pPr>
            <a:endParaRPr lang="en-US" sz="2000" dirty="0"/>
          </a:p>
          <a:p>
            <a:pPr>
              <a:lnSpc>
                <a:spcPct val="80000"/>
              </a:lnSpc>
            </a:pPr>
            <a:endParaRPr lang="en-US" sz="2000" dirty="0"/>
          </a:p>
          <a:p>
            <a:pPr>
              <a:lnSpc>
                <a:spcPct val="80000"/>
              </a:lnSpc>
            </a:pPr>
            <a:endParaRPr lang="en-US" sz="2000" dirty="0"/>
          </a:p>
          <a:p>
            <a:pPr>
              <a:lnSpc>
                <a:spcPct val="80000"/>
              </a:lnSpc>
            </a:pPr>
            <a:endParaRPr lang="en-US" sz="2000" dirty="0"/>
          </a:p>
        </p:txBody>
      </p:sp>
      <p:pic>
        <p:nvPicPr>
          <p:cNvPr id="225284" name="Picture 4" descr="j0336396"/>
          <p:cNvPicPr>
            <a:picLocks noChangeAspect="1" noChangeArrowheads="1" noCrop="1"/>
          </p:cNvPicPr>
          <p:nvPr/>
        </p:nvPicPr>
        <p:blipFill>
          <a:blip r:embed="rId3" cstate="print"/>
          <a:srcRect/>
          <a:stretch>
            <a:fillRect/>
          </a:stretch>
        </p:blipFill>
        <p:spPr bwMode="auto">
          <a:xfrm>
            <a:off x="7010400" y="758825"/>
            <a:ext cx="987425" cy="841375"/>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a:xfrm>
            <a:off x="457200" y="274638"/>
            <a:ext cx="7467600" cy="1325562"/>
          </a:xfrm>
        </p:spPr>
        <p:txBody>
          <a:bodyPr>
            <a:normAutofit fontScale="90000"/>
          </a:bodyPr>
          <a:lstStyle/>
          <a:p>
            <a:r>
              <a:rPr lang="en-US" sz="4000" b="1" dirty="0" smtClean="0"/>
              <a:t/>
            </a:r>
            <a:br>
              <a:rPr lang="en-US" sz="4000" b="1" dirty="0" smtClean="0"/>
            </a:br>
            <a:r>
              <a:rPr lang="en-US" sz="3600" b="1" dirty="0" smtClean="0"/>
              <a:t>Market Assessment</a:t>
            </a:r>
            <a:r>
              <a:rPr lang="en-US" sz="4000" b="1" dirty="0"/>
              <a:t/>
            </a:r>
            <a:br>
              <a:rPr lang="en-US" sz="4000" b="1" dirty="0"/>
            </a:br>
            <a:endParaRPr lang="en-US" sz="4000" b="1" dirty="0"/>
          </a:p>
        </p:txBody>
      </p:sp>
      <p:sp>
        <p:nvSpPr>
          <p:cNvPr id="228355" name="Rectangle 3"/>
          <p:cNvSpPr>
            <a:spLocks noGrp="1" noChangeArrowheads="1"/>
          </p:cNvSpPr>
          <p:nvPr>
            <p:ph type="body" idx="1"/>
          </p:nvPr>
        </p:nvSpPr>
        <p:spPr/>
        <p:txBody>
          <a:bodyPr/>
          <a:lstStyle/>
          <a:p>
            <a:r>
              <a:rPr lang="en-US" b="1" dirty="0" smtClean="0"/>
              <a:t>Customer characteristics</a:t>
            </a:r>
          </a:p>
          <a:p>
            <a:pPr>
              <a:buNone/>
            </a:pPr>
            <a:endParaRPr lang="en-US" b="1" dirty="0"/>
          </a:p>
          <a:p>
            <a:r>
              <a:rPr lang="en-US" b="1" dirty="0" smtClean="0"/>
              <a:t>Competition</a:t>
            </a:r>
          </a:p>
          <a:p>
            <a:pPr>
              <a:buNone/>
            </a:pPr>
            <a:endParaRPr lang="en-US" b="1" dirty="0"/>
          </a:p>
          <a:p>
            <a:r>
              <a:rPr lang="en-US" b="1" dirty="0" smtClean="0"/>
              <a:t>Uniqueness</a:t>
            </a:r>
          </a:p>
          <a:p>
            <a:pPr>
              <a:buNone/>
            </a:pPr>
            <a:endParaRPr lang="en-US" b="1" dirty="0"/>
          </a:p>
          <a:p>
            <a:r>
              <a:rPr lang="en-US" b="1" dirty="0" smtClean="0"/>
              <a:t>Market share</a:t>
            </a:r>
          </a:p>
          <a:p>
            <a:pPr>
              <a:buNone/>
            </a:pPr>
            <a:endParaRPr lang="en-US" dirty="0" smtClean="0"/>
          </a:p>
        </p:txBody>
      </p:sp>
      <p:pic>
        <p:nvPicPr>
          <p:cNvPr id="228356" name="Picture 4" descr="j0336396"/>
          <p:cNvPicPr>
            <a:picLocks noChangeAspect="1" noChangeArrowheads="1" noCrop="1"/>
          </p:cNvPicPr>
          <p:nvPr/>
        </p:nvPicPr>
        <p:blipFill>
          <a:blip r:embed="rId3" cstate="print"/>
          <a:srcRect/>
          <a:stretch>
            <a:fillRect/>
          </a:stretch>
        </p:blipFill>
        <p:spPr bwMode="auto">
          <a:xfrm>
            <a:off x="7543800" y="533400"/>
            <a:ext cx="1103313" cy="95885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r>
              <a:rPr lang="en-US" b="1" dirty="0"/>
              <a:t>Your Target Market</a:t>
            </a:r>
          </a:p>
        </p:txBody>
      </p:sp>
      <p:sp>
        <p:nvSpPr>
          <p:cNvPr id="360451" name="Rectangle 3"/>
          <p:cNvSpPr>
            <a:spLocks noGrp="1" noChangeArrowheads="1"/>
          </p:cNvSpPr>
          <p:nvPr>
            <p:ph type="body" idx="1"/>
          </p:nvPr>
        </p:nvSpPr>
        <p:spPr/>
        <p:txBody>
          <a:bodyPr/>
          <a:lstStyle/>
          <a:p>
            <a:pPr>
              <a:buFont typeface="Wingdings" pitchFamily="2" charset="2"/>
              <a:buNone/>
            </a:pPr>
            <a:endParaRPr lang="en-US" dirty="0"/>
          </a:p>
          <a:p>
            <a:pPr>
              <a:buFont typeface="Wingdings" pitchFamily="2" charset="2"/>
              <a:buNone/>
            </a:pPr>
            <a:endParaRPr lang="en-US" dirty="0"/>
          </a:p>
          <a:p>
            <a:pPr>
              <a:buFont typeface="Wingdings" pitchFamily="2" charset="2"/>
              <a:buNone/>
            </a:pPr>
            <a:r>
              <a:rPr lang="en-US" dirty="0"/>
              <a:t>	How do you know that the demand is really there</a:t>
            </a:r>
            <a:r>
              <a:rPr lang="en-US" dirty="0" smtClean="0"/>
              <a:t>?</a:t>
            </a:r>
          </a:p>
          <a:p>
            <a:pPr>
              <a:buFont typeface="Wingdings" pitchFamily="2" charset="2"/>
              <a:buNone/>
            </a:pPr>
            <a:endParaRPr lang="en-US" dirty="0" smtClean="0"/>
          </a:p>
          <a:p>
            <a:pPr>
              <a:buFont typeface="Wingdings" pitchFamily="2" charset="2"/>
              <a:buNone/>
            </a:pPr>
            <a:r>
              <a:rPr lang="en-US" dirty="0" smtClean="0"/>
              <a:t>	</a:t>
            </a:r>
            <a:r>
              <a:rPr lang="en-US" b="1" dirty="0" smtClean="0"/>
              <a:t>Determine what market you want to serve, and then provide something it wants!</a:t>
            </a:r>
          </a:p>
          <a:p>
            <a:pPr>
              <a:buFont typeface="Wingdings" pitchFamily="2" charset="2"/>
              <a:buNone/>
            </a:pPr>
            <a:endParaRPr lang="en-US" dirty="0" smtClean="0"/>
          </a:p>
          <a:p>
            <a:pPr>
              <a:buFont typeface="Wingdings" pitchFamily="2" charset="2"/>
              <a:buNone/>
            </a:pPr>
            <a:r>
              <a:rPr lang="en-US" dirty="0" smtClean="0"/>
              <a:t>	What does the market you are already serving want the most?</a:t>
            </a:r>
            <a:endParaRPr lang="en-US" dirty="0"/>
          </a:p>
          <a:p>
            <a:pPr>
              <a:buFont typeface="Wingdings" pitchFamily="2" charset="2"/>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r>
              <a:rPr lang="en-US" b="1" dirty="0"/>
              <a:t>Where is Your Target Market?</a:t>
            </a:r>
          </a:p>
        </p:txBody>
      </p:sp>
      <p:pic>
        <p:nvPicPr>
          <p:cNvPr id="362499" name="Picture 3" descr="desertedisland">
            <a:hlinkClick r:id="rId3"/>
          </p:cNvPr>
          <p:cNvPicPr>
            <a:picLocks noChangeAspect="1" noChangeArrowheads="1"/>
          </p:cNvPicPr>
          <p:nvPr/>
        </p:nvPicPr>
        <p:blipFill>
          <a:blip r:embed="rId4" cstate="print"/>
          <a:srcRect/>
          <a:stretch>
            <a:fillRect/>
          </a:stretch>
        </p:blipFill>
        <p:spPr bwMode="auto">
          <a:xfrm>
            <a:off x="1838325" y="2120900"/>
            <a:ext cx="5370513" cy="3373438"/>
          </a:xfrm>
          <a:prstGeom prst="rect">
            <a:avLst/>
          </a:prstGeom>
          <a:noFill/>
        </p:spPr>
      </p:pic>
      <p:sp>
        <p:nvSpPr>
          <p:cNvPr id="362500" name="Text Box 4"/>
          <p:cNvSpPr txBox="1">
            <a:spLocks noChangeArrowheads="1"/>
          </p:cNvSpPr>
          <p:nvPr/>
        </p:nvSpPr>
        <p:spPr bwMode="auto">
          <a:xfrm>
            <a:off x="2478088" y="5959475"/>
            <a:ext cx="4362450" cy="366713"/>
          </a:xfrm>
          <a:prstGeom prst="rect">
            <a:avLst/>
          </a:prstGeom>
          <a:noFill/>
          <a:ln w="9525" algn="ctr">
            <a:noFill/>
            <a:miter lim="800000"/>
            <a:headEnd/>
            <a:tailEnd/>
          </a:ln>
          <a:effectLst/>
        </p:spPr>
        <p:txBody>
          <a:bodyPr wrap="none">
            <a:spAutoFit/>
          </a:bodyPr>
          <a:lstStyle/>
          <a:p>
            <a:r>
              <a:rPr lang="en-US" dirty="0"/>
              <a:t> It looks great, but is anyone really there?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normAutofit fontScale="90000"/>
          </a:bodyPr>
          <a:lstStyle/>
          <a:p>
            <a:r>
              <a:rPr lang="en-US" sz="4000" b="1" dirty="0"/>
              <a:t>Target Market Research (example/suggested method)</a:t>
            </a:r>
          </a:p>
        </p:txBody>
      </p:sp>
      <p:sp>
        <p:nvSpPr>
          <p:cNvPr id="353283" name="Rectangle 3"/>
          <p:cNvSpPr>
            <a:spLocks noGrp="1" noChangeArrowheads="1"/>
          </p:cNvSpPr>
          <p:nvPr>
            <p:ph type="body" idx="1"/>
          </p:nvPr>
        </p:nvSpPr>
        <p:spPr>
          <a:xfrm>
            <a:off x="457200" y="1981200"/>
            <a:ext cx="8229600" cy="4670425"/>
          </a:xfrm>
        </p:spPr>
        <p:txBody>
          <a:bodyPr>
            <a:normAutofit fontScale="92500"/>
          </a:bodyPr>
          <a:lstStyle/>
          <a:p>
            <a:pPr marL="533400" indent="-533400">
              <a:lnSpc>
                <a:spcPct val="90000"/>
              </a:lnSpc>
              <a:buFont typeface="Wingdings" pitchFamily="2" charset="2"/>
              <a:buChar char="q"/>
            </a:pPr>
            <a:r>
              <a:rPr lang="en-US" b="1" dirty="0" smtClean="0"/>
              <a:t>Market </a:t>
            </a:r>
            <a:r>
              <a:rPr lang="en-US" b="1" dirty="0"/>
              <a:t>area </a:t>
            </a:r>
            <a:r>
              <a:rPr lang="en-US" dirty="0" smtClean="0"/>
              <a:t>(How </a:t>
            </a:r>
            <a:r>
              <a:rPr lang="en-US" dirty="0"/>
              <a:t>close to the business do the majority of potential customers based on age live</a:t>
            </a:r>
            <a:r>
              <a:rPr lang="en-US" dirty="0" smtClean="0"/>
              <a:t>?)</a:t>
            </a:r>
          </a:p>
          <a:p>
            <a:pPr marL="533400" indent="-533400">
              <a:lnSpc>
                <a:spcPct val="90000"/>
              </a:lnSpc>
              <a:buFont typeface="Wingdings" pitchFamily="2" charset="2"/>
              <a:buChar char="q"/>
            </a:pPr>
            <a:endParaRPr lang="en-US" dirty="0"/>
          </a:p>
          <a:p>
            <a:pPr marL="533400" indent="-533400">
              <a:lnSpc>
                <a:spcPct val="90000"/>
              </a:lnSpc>
              <a:buFont typeface="Wingdings" pitchFamily="2" charset="2"/>
              <a:buChar char="q"/>
            </a:pPr>
            <a:r>
              <a:rPr lang="en-US" b="1" dirty="0"/>
              <a:t>Population estimates </a:t>
            </a:r>
            <a:r>
              <a:rPr lang="en-US" dirty="0"/>
              <a:t>(will market based on age grow</a:t>
            </a:r>
            <a:r>
              <a:rPr lang="en-US" dirty="0" smtClean="0"/>
              <a:t>?)</a:t>
            </a:r>
          </a:p>
          <a:p>
            <a:pPr marL="533400" indent="-533400">
              <a:lnSpc>
                <a:spcPct val="90000"/>
              </a:lnSpc>
              <a:buFont typeface="Wingdings" pitchFamily="2" charset="2"/>
              <a:buChar char="q"/>
            </a:pPr>
            <a:endParaRPr lang="en-US" dirty="0" smtClean="0"/>
          </a:p>
          <a:p>
            <a:pPr marL="533400" indent="-533400">
              <a:lnSpc>
                <a:spcPct val="90000"/>
              </a:lnSpc>
              <a:buFont typeface="Wingdings" pitchFamily="2" charset="2"/>
              <a:buChar char="q"/>
            </a:pPr>
            <a:r>
              <a:rPr lang="en-US" b="1" dirty="0" smtClean="0"/>
              <a:t>Demographic characteristics </a:t>
            </a:r>
            <a:r>
              <a:rPr lang="en-US" dirty="0" smtClean="0"/>
              <a:t>(What are the projections?)</a:t>
            </a:r>
          </a:p>
          <a:p>
            <a:pPr marL="533400" indent="-533400">
              <a:lnSpc>
                <a:spcPct val="90000"/>
              </a:lnSpc>
              <a:buFont typeface="Wingdings" pitchFamily="2" charset="2"/>
              <a:buChar char="q"/>
            </a:pPr>
            <a:endParaRPr lang="en-US" dirty="0" smtClean="0"/>
          </a:p>
          <a:p>
            <a:pPr marL="533400" indent="-533400">
              <a:lnSpc>
                <a:spcPct val="90000"/>
              </a:lnSpc>
              <a:buFont typeface="Wingdings" pitchFamily="2" charset="2"/>
              <a:buChar char="q"/>
            </a:pPr>
            <a:r>
              <a:rPr lang="en-US" b="1" dirty="0" smtClean="0"/>
              <a:t>Buying patterns</a:t>
            </a:r>
            <a:r>
              <a:rPr lang="en-US" dirty="0" smtClean="0"/>
              <a:t>.  (What are their likes and dislikes?)</a:t>
            </a:r>
          </a:p>
          <a:p>
            <a:pPr marL="533400" indent="-533400">
              <a:lnSpc>
                <a:spcPct val="90000"/>
              </a:lnSpc>
              <a:buFont typeface="Wingdings" pitchFamily="2" charset="2"/>
              <a:buChar char="q"/>
            </a:pPr>
            <a:endParaRPr lang="en-US" dirty="0" smtClean="0"/>
          </a:p>
          <a:p>
            <a:pPr marL="533400" indent="-533400">
              <a:lnSpc>
                <a:spcPct val="90000"/>
              </a:lnSpc>
              <a:buFont typeface="Wingdings" pitchFamily="2" charset="2"/>
              <a:buChar char="q"/>
            </a:pPr>
            <a:r>
              <a:rPr lang="en-US" b="1" dirty="0" smtClean="0"/>
              <a:t>Number </a:t>
            </a:r>
            <a:r>
              <a:rPr lang="en-US" b="1" dirty="0"/>
              <a:t>and characteristics of competitors within the radius</a:t>
            </a:r>
            <a:r>
              <a:rPr lang="en-US" dirty="0"/>
              <a:t> </a:t>
            </a:r>
            <a:r>
              <a:rPr lang="en-US" dirty="0" smtClean="0"/>
              <a:t>(Are </a:t>
            </a:r>
            <a:r>
              <a:rPr lang="en-US" dirty="0"/>
              <a:t>they selling exactly what you are in the same way you are?)</a:t>
            </a:r>
          </a:p>
          <a:p>
            <a:pPr marL="533400" indent="-533400">
              <a:lnSpc>
                <a:spcPct val="90000"/>
              </a:lnSpc>
              <a:buFont typeface="Wingdings" pitchFamily="2" charset="2"/>
              <a:buChar char="q"/>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p:txBody>
          <a:bodyPr>
            <a:normAutofit fontScale="90000"/>
          </a:bodyPr>
          <a:lstStyle/>
          <a:p>
            <a:r>
              <a:rPr lang="en-US" sz="4000" b="1" dirty="0"/>
              <a:t>Target Market Research (example/suggested method)</a:t>
            </a:r>
          </a:p>
        </p:txBody>
      </p:sp>
      <p:sp>
        <p:nvSpPr>
          <p:cNvPr id="370691" name="Rectangle 3"/>
          <p:cNvSpPr>
            <a:spLocks noGrp="1" noChangeArrowheads="1"/>
          </p:cNvSpPr>
          <p:nvPr>
            <p:ph type="body" idx="1"/>
          </p:nvPr>
        </p:nvSpPr>
        <p:spPr>
          <a:xfrm>
            <a:off x="457200" y="1600200"/>
            <a:ext cx="7467600" cy="5257800"/>
          </a:xfrm>
        </p:spPr>
        <p:txBody>
          <a:bodyPr>
            <a:normAutofit fontScale="77500" lnSpcReduction="20000"/>
          </a:bodyPr>
          <a:lstStyle/>
          <a:p>
            <a:pPr marL="609600" indent="-609600">
              <a:buFont typeface="Wingdings" pitchFamily="2" charset="2"/>
              <a:buChar char="q"/>
            </a:pPr>
            <a:r>
              <a:rPr lang="en-US" b="1" dirty="0" smtClean="0"/>
              <a:t>Income </a:t>
            </a:r>
            <a:r>
              <a:rPr lang="en-US" b="1" dirty="0"/>
              <a:t>levels </a:t>
            </a:r>
            <a:r>
              <a:rPr lang="en-US" dirty="0"/>
              <a:t>(How many people in the radius that are the right age can afford to buy currently and in the future</a:t>
            </a:r>
            <a:r>
              <a:rPr lang="en-US" dirty="0" smtClean="0"/>
              <a:t>?)</a:t>
            </a:r>
          </a:p>
          <a:p>
            <a:pPr marL="609600" indent="-609600">
              <a:buFont typeface="Wingdings" pitchFamily="2" charset="2"/>
              <a:buChar char="q"/>
            </a:pPr>
            <a:endParaRPr lang="en-US" dirty="0" smtClean="0"/>
          </a:p>
          <a:p>
            <a:pPr marL="609600" indent="-609600">
              <a:buFont typeface="Wingdings" pitchFamily="2" charset="2"/>
              <a:buChar char="q"/>
            </a:pPr>
            <a:r>
              <a:rPr lang="en-US" b="1" dirty="0" smtClean="0"/>
              <a:t>Traffic counts </a:t>
            </a:r>
            <a:r>
              <a:rPr lang="en-US" dirty="0" smtClean="0"/>
              <a:t>(in the location)</a:t>
            </a:r>
          </a:p>
          <a:p>
            <a:pPr marL="609600" indent="-609600">
              <a:buFont typeface="Wingdings" pitchFamily="2" charset="2"/>
              <a:buChar char="q"/>
            </a:pPr>
            <a:endParaRPr lang="en-US" dirty="0" smtClean="0"/>
          </a:p>
          <a:p>
            <a:pPr marL="609600" indent="-609600">
              <a:buFont typeface="Wingdings" pitchFamily="2" charset="2"/>
              <a:buChar char="q"/>
            </a:pPr>
            <a:r>
              <a:rPr lang="en-US" b="1" dirty="0" smtClean="0"/>
              <a:t>Commuting patterns</a:t>
            </a:r>
          </a:p>
          <a:p>
            <a:pPr marL="609600" indent="-609600">
              <a:buFont typeface="Wingdings" pitchFamily="2" charset="2"/>
              <a:buChar char="q"/>
            </a:pPr>
            <a:endParaRPr lang="en-US" dirty="0" smtClean="0"/>
          </a:p>
          <a:p>
            <a:pPr marL="609600" indent="-609600">
              <a:buFont typeface="Wingdings" pitchFamily="2" charset="2"/>
              <a:buChar char="q"/>
            </a:pPr>
            <a:r>
              <a:rPr lang="en-US" b="1" dirty="0" smtClean="0"/>
              <a:t>Questionnaires/informal conversations</a:t>
            </a:r>
            <a:r>
              <a:rPr lang="en-US" dirty="0" smtClean="0"/>
              <a:t> (What do they want or need that is not being supplied?)</a:t>
            </a:r>
          </a:p>
          <a:p>
            <a:pPr marL="609600" indent="-609600">
              <a:buFont typeface="Wingdings" pitchFamily="2" charset="2"/>
              <a:buChar char="q"/>
            </a:pPr>
            <a:endParaRPr lang="en-US" dirty="0" smtClean="0"/>
          </a:p>
          <a:p>
            <a:pPr marL="609600" indent="-609600">
              <a:buFont typeface="Wingdings" pitchFamily="2" charset="2"/>
              <a:buChar char="q"/>
            </a:pPr>
            <a:r>
              <a:rPr lang="en-US" dirty="0" smtClean="0"/>
              <a:t>Educated guess of </a:t>
            </a:r>
            <a:r>
              <a:rPr lang="en-US" b="1" dirty="0" smtClean="0"/>
              <a:t>market share </a:t>
            </a:r>
            <a:r>
              <a:rPr lang="en-US" dirty="0" smtClean="0"/>
              <a:t>based on industry standards.</a:t>
            </a:r>
          </a:p>
          <a:p>
            <a:pPr marL="609600" indent="-609600">
              <a:buFont typeface="Wingdings" pitchFamily="2" charset="2"/>
              <a:buChar char="q"/>
            </a:pPr>
            <a:endParaRPr lang="en-US" dirty="0" smtClean="0"/>
          </a:p>
          <a:p>
            <a:pPr marL="609600" indent="-609600">
              <a:buFont typeface="Wingdings" pitchFamily="2" charset="2"/>
              <a:buChar char="q"/>
            </a:pPr>
            <a:r>
              <a:rPr lang="en-US" b="1" dirty="0" smtClean="0"/>
              <a:t>Zip code tracking </a:t>
            </a:r>
            <a:r>
              <a:rPr lang="en-US" dirty="0" smtClean="0"/>
              <a:t>(or some other means).</a:t>
            </a:r>
          </a:p>
          <a:p>
            <a:pPr marL="609600" indent="-609600">
              <a:buFont typeface="Wingdings" pitchFamily="2" charset="2"/>
              <a:buChar char="q"/>
            </a:pPr>
            <a:endParaRPr lang="en-US" dirty="0" smtClean="0"/>
          </a:p>
          <a:p>
            <a:pPr marL="609600" indent="-609600">
              <a:buFont typeface="Wingdings" pitchFamily="2" charset="2"/>
              <a:buChar char="q"/>
            </a:pPr>
            <a:r>
              <a:rPr lang="en-US" b="1" dirty="0" smtClean="0"/>
              <a:t>Are there other techniques, pieces of information that you have used?</a:t>
            </a:r>
          </a:p>
          <a:p>
            <a:pPr marL="609600" indent="-609600">
              <a:buNone/>
            </a:pPr>
            <a:endParaRPr lang="en-US" dirty="0"/>
          </a:p>
          <a:p>
            <a:pPr marL="609600" indent="-609600"/>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sz="3800" b="1" dirty="0">
                <a:latin typeface="Garamond" pitchFamily="18" charset="0"/>
              </a:rPr>
              <a:t>Rural Resort Dwellers</a:t>
            </a:r>
          </a:p>
        </p:txBody>
      </p:sp>
      <p:sp>
        <p:nvSpPr>
          <p:cNvPr id="84995" name="Rectangle 3"/>
          <p:cNvSpPr>
            <a:spLocks noGrp="1" noChangeArrowheads="1"/>
          </p:cNvSpPr>
          <p:nvPr>
            <p:ph type="body" idx="1"/>
          </p:nvPr>
        </p:nvSpPr>
        <p:spPr/>
        <p:txBody>
          <a:bodyPr/>
          <a:lstStyle/>
          <a:p>
            <a:pPr>
              <a:lnSpc>
                <a:spcPct val="90000"/>
              </a:lnSpc>
            </a:pPr>
            <a:r>
              <a:rPr lang="en-US" sz="2000" b="1" dirty="0"/>
              <a:t>56% of population is classified as rural resort dwellers using ACORN classification </a:t>
            </a:r>
            <a:r>
              <a:rPr lang="en-US" sz="2000" b="1" dirty="0" smtClean="0"/>
              <a:t>data. </a:t>
            </a:r>
            <a:endParaRPr lang="en-US" sz="2000" b="1" dirty="0"/>
          </a:p>
          <a:p>
            <a:pPr>
              <a:lnSpc>
                <a:spcPct val="90000"/>
              </a:lnSpc>
              <a:buFont typeface="Wingdings" pitchFamily="2" charset="2"/>
              <a:buNone/>
            </a:pPr>
            <a:endParaRPr lang="en-US" sz="2000" b="1" dirty="0"/>
          </a:p>
          <a:p>
            <a:pPr>
              <a:lnSpc>
                <a:spcPct val="90000"/>
              </a:lnSpc>
            </a:pPr>
            <a:r>
              <a:rPr lang="en-US" sz="2000" b="1" dirty="0"/>
              <a:t>“Rural Resort Dwellers” are usually older. Their median age is 41.7 years but they are concentrated in the 45-plus age groups. More than four of ten are aged 45 years and older. Families are predominantly married couples, many recently retired to the area. </a:t>
            </a:r>
          </a:p>
          <a:p>
            <a:pPr>
              <a:lnSpc>
                <a:spcPct val="90000"/>
              </a:lnSpc>
              <a:buFont typeface="Wingdings" pitchFamily="2" charset="2"/>
              <a:buNone/>
            </a:pPr>
            <a:endParaRPr lang="en-US" sz="2000" b="1" dirty="0"/>
          </a:p>
          <a:p>
            <a:pPr>
              <a:lnSpc>
                <a:spcPct val="90000"/>
              </a:lnSpc>
            </a:pPr>
            <a:r>
              <a:rPr lang="en-US" sz="2000" b="1" dirty="0"/>
              <a:t>This group has moderate income and are heavily oriented toward outdoor interests, spend on household improvements and home-centered activities.</a:t>
            </a:r>
          </a:p>
          <a:p>
            <a:pPr>
              <a:lnSpc>
                <a:spcPct val="90000"/>
              </a:lnSpc>
              <a:buFont typeface="Wingdings" pitchFamily="2" charset="2"/>
              <a:buNone/>
            </a:pPr>
            <a:endParaRPr lang="en-US" sz="2000" b="1" dirty="0"/>
          </a:p>
          <a:p>
            <a:pPr>
              <a:lnSpc>
                <a:spcPct val="90000"/>
              </a:lnSpc>
              <a:buFont typeface="Wingdings" pitchFamily="2" charset="2"/>
              <a:buNone/>
            </a:pPr>
            <a:r>
              <a:rPr lang="en-US" sz="1800" dirty="0"/>
              <a:t>	</a:t>
            </a:r>
            <a:r>
              <a:rPr lang="en-US" sz="1200" dirty="0"/>
              <a:t>Source: Tomahawk Comprehensive Plan, 2006</a:t>
            </a:r>
          </a:p>
          <a:p>
            <a:pPr>
              <a:lnSpc>
                <a:spcPct val="90000"/>
              </a:lnSpc>
              <a:buFont typeface="Wingdings" pitchFamily="2" charset="2"/>
              <a:buNone/>
            </a:pPr>
            <a:endParaRPr lang="en-US" sz="1200" dirty="0"/>
          </a:p>
          <a:p>
            <a:pPr>
              <a:lnSpc>
                <a:spcPct val="90000"/>
              </a:lnSpc>
              <a:buFont typeface="Wingdings" pitchFamily="2" charset="2"/>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the Rules</a:t>
            </a:r>
            <a:endParaRPr lang="en-US" dirty="0"/>
          </a:p>
        </p:txBody>
      </p:sp>
      <p:sp>
        <p:nvSpPr>
          <p:cNvPr id="3" name="Content Placeholder 2"/>
          <p:cNvSpPr>
            <a:spLocks noGrp="1"/>
          </p:cNvSpPr>
          <p:nvPr>
            <p:ph sz="quarter" idx="1"/>
          </p:nvPr>
        </p:nvSpPr>
        <p:spPr/>
        <p:txBody>
          <a:bodyPr/>
          <a:lstStyle/>
          <a:p>
            <a:r>
              <a:rPr lang="en-US" b="1" dirty="0" smtClean="0"/>
              <a:t>Focus on the business, not the dollars.</a:t>
            </a:r>
          </a:p>
          <a:p>
            <a:endParaRPr lang="en-US" b="1" dirty="0" smtClean="0"/>
          </a:p>
          <a:p>
            <a:r>
              <a:rPr lang="en-US" b="1" dirty="0" smtClean="0"/>
              <a:t>Don’t try to do all of it yourself!</a:t>
            </a:r>
          </a:p>
          <a:p>
            <a:endParaRPr lang="en-US" b="1" dirty="0" smtClean="0"/>
          </a:p>
          <a:p>
            <a:r>
              <a:rPr lang="en-US" b="1" dirty="0" smtClean="0"/>
              <a:t>Don’t try to do too many things at once.</a:t>
            </a:r>
          </a:p>
          <a:p>
            <a:endParaRPr lang="en-US" b="1" dirty="0" smtClean="0"/>
          </a:p>
          <a:p>
            <a:r>
              <a:rPr lang="en-US" b="1" dirty="0" smtClean="0"/>
              <a:t>Don’t over think things, but do the homework.</a:t>
            </a:r>
            <a:endParaRPr lang="en-US"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sz="3400" b="1" dirty="0">
                <a:latin typeface="Garamond" pitchFamily="18" charset="0"/>
              </a:rPr>
              <a:t>Rural Resort Dwellers – Buying Habits</a:t>
            </a:r>
          </a:p>
        </p:txBody>
      </p:sp>
      <p:sp>
        <p:nvSpPr>
          <p:cNvPr id="136195" name="Rectangle 3"/>
          <p:cNvSpPr>
            <a:spLocks noGrp="1" noChangeArrowheads="1"/>
          </p:cNvSpPr>
          <p:nvPr>
            <p:ph type="body" idx="1"/>
          </p:nvPr>
        </p:nvSpPr>
        <p:spPr/>
        <p:txBody>
          <a:bodyPr>
            <a:normAutofit lnSpcReduction="10000"/>
          </a:bodyPr>
          <a:lstStyle/>
          <a:p>
            <a:r>
              <a:rPr lang="en-US" sz="2000" b="1" dirty="0"/>
              <a:t>Rural Resort Dwellers live the great outdoors.  Four-wheel drive vehicles, camping equipment and domestic trips reflect their lifestyle.</a:t>
            </a:r>
          </a:p>
          <a:p>
            <a:r>
              <a:rPr lang="en-US" sz="2000" b="1" dirty="0"/>
              <a:t>Top-ranked for owning gardening equipment and like to garden, mail/phone order from magazines and catalogues, order videotapes/DVDs and needlework.</a:t>
            </a:r>
          </a:p>
          <a:p>
            <a:r>
              <a:rPr lang="en-US" sz="2000" b="1" dirty="0"/>
              <a:t>Ranked among the highest to own large dogs, cats and taking vitamins.</a:t>
            </a:r>
          </a:p>
          <a:p>
            <a:r>
              <a:rPr lang="en-US" sz="2000" b="1" dirty="0"/>
              <a:t>Spending – household furnishings and home improvements, small and large appliances, cameras, women’s apparel, jewelry and auto aftermarket products.</a:t>
            </a:r>
          </a:p>
          <a:p>
            <a:pPr>
              <a:buFont typeface="Wingdings" pitchFamily="2" charset="2"/>
              <a:buNone/>
            </a:pPr>
            <a:endParaRPr lang="en-US" sz="2000" b="1" dirty="0"/>
          </a:p>
          <a:p>
            <a:pPr>
              <a:buFont typeface="Wingdings" pitchFamily="2" charset="2"/>
              <a:buNone/>
            </a:pPr>
            <a:r>
              <a:rPr lang="en-US" sz="1800" dirty="0"/>
              <a:t>	</a:t>
            </a:r>
            <a:r>
              <a:rPr lang="en-US" sz="1200" dirty="0"/>
              <a:t>Source: Tomahawk Comprehensive Plan, 2006; Business District Market Overview, UW Extension, 1999</a:t>
            </a:r>
          </a:p>
          <a:p>
            <a:endParaRPr lang="en-US" sz="1000" dirty="0"/>
          </a:p>
          <a:p>
            <a:pPr>
              <a:buFont typeface="Wingdings" pitchFamily="2" charset="2"/>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2" cstate="print"/>
          <a:srcRect/>
          <a:stretch>
            <a:fillRect/>
          </a:stretch>
        </p:blipFill>
        <p:spPr bwMode="auto">
          <a:xfrm>
            <a:off x="685800" y="304800"/>
            <a:ext cx="7162800" cy="6019800"/>
          </a:xfrm>
          <a:prstGeom prst="rect">
            <a:avLst/>
          </a:prstGeom>
          <a:noFill/>
          <a:ln w="9525">
            <a:noFill/>
            <a:miter lim="800000"/>
            <a:headEnd/>
            <a:tailEnd/>
          </a:ln>
        </p:spPr>
      </p:pic>
      <p:sp>
        <p:nvSpPr>
          <p:cNvPr id="5" name="TextBox 4"/>
          <p:cNvSpPr txBox="1"/>
          <p:nvPr/>
        </p:nvSpPr>
        <p:spPr>
          <a:xfrm>
            <a:off x="457200" y="6477000"/>
            <a:ext cx="7691529" cy="307777"/>
          </a:xfrm>
          <a:prstGeom prst="rect">
            <a:avLst/>
          </a:prstGeom>
          <a:noFill/>
        </p:spPr>
        <p:txBody>
          <a:bodyPr wrap="none" rtlCol="0">
            <a:spAutoFit/>
          </a:bodyPr>
          <a:lstStyle/>
          <a:p>
            <a:r>
              <a:rPr lang="en-US" sz="1400" dirty="0" smtClean="0"/>
              <a:t>Map courtesy of Bill Ryan, UW-Extension Center for Community &amp; Economic Development</a:t>
            </a:r>
            <a:endParaRPr lang="en-US" sz="1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Interactive Exercise</a:t>
            </a:r>
            <a:endParaRPr lang="en-US" dirty="0"/>
          </a:p>
        </p:txBody>
      </p:sp>
      <p:sp>
        <p:nvSpPr>
          <p:cNvPr id="3" name="Content Placeholder 2"/>
          <p:cNvSpPr>
            <a:spLocks noGrp="1"/>
          </p:cNvSpPr>
          <p:nvPr>
            <p:ph sz="quarter" idx="1"/>
          </p:nvPr>
        </p:nvSpPr>
        <p:spPr/>
        <p:txBody>
          <a:bodyPr/>
          <a:lstStyle/>
          <a:p>
            <a:endParaRPr lang="en-US" dirty="0" smtClean="0"/>
          </a:p>
          <a:p>
            <a:endParaRPr lang="en-US" dirty="0" smtClean="0"/>
          </a:p>
          <a:p>
            <a:pPr>
              <a:buNone/>
            </a:pPr>
            <a:r>
              <a:rPr lang="en-US" dirty="0" smtClean="0"/>
              <a:t>	</a:t>
            </a:r>
            <a:r>
              <a:rPr lang="en-US" sz="3600" b="1" dirty="0" smtClean="0"/>
              <a:t>Take a few minutes to describe to your table partners in as great detail as possible your business target market.</a:t>
            </a:r>
            <a:endParaRPr lang="en-US" sz="3600"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 Plan</a:t>
            </a:r>
            <a:endParaRPr lang="en-US" dirty="0"/>
          </a:p>
        </p:txBody>
      </p:sp>
      <p:sp>
        <p:nvSpPr>
          <p:cNvPr id="3" name="Content Placeholder 2"/>
          <p:cNvSpPr>
            <a:spLocks noGrp="1"/>
          </p:cNvSpPr>
          <p:nvPr>
            <p:ph sz="quarter" idx="1"/>
          </p:nvPr>
        </p:nvSpPr>
        <p:spPr/>
        <p:txBody>
          <a:bodyPr/>
          <a:lstStyle/>
          <a:p>
            <a:r>
              <a:rPr lang="en-US" b="1" dirty="0" smtClean="0"/>
              <a:t>Advertising (cost/benefit)</a:t>
            </a:r>
          </a:p>
          <a:p>
            <a:endParaRPr lang="en-US" b="1" dirty="0" smtClean="0"/>
          </a:p>
          <a:p>
            <a:r>
              <a:rPr lang="en-US" b="1" dirty="0" smtClean="0"/>
              <a:t>Packaging</a:t>
            </a:r>
          </a:p>
          <a:p>
            <a:endParaRPr lang="en-US" b="1" dirty="0" smtClean="0"/>
          </a:p>
          <a:p>
            <a:r>
              <a:rPr lang="en-US" b="1" dirty="0" smtClean="0"/>
              <a:t>Pricing</a:t>
            </a:r>
          </a:p>
          <a:p>
            <a:endParaRPr lang="en-US" b="1" dirty="0" smtClean="0"/>
          </a:p>
          <a:p>
            <a:r>
              <a:rPr lang="en-US" b="1" dirty="0" smtClean="0"/>
              <a:t>Distribution</a:t>
            </a:r>
          </a:p>
          <a:p>
            <a:endParaRPr lang="en-US" b="1" dirty="0" smtClean="0"/>
          </a:p>
          <a:p>
            <a:r>
              <a:rPr lang="en-US" b="1" dirty="0" smtClean="0"/>
              <a:t>Forms of payment</a:t>
            </a:r>
          </a:p>
          <a:p>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normAutofit/>
          </a:bodyPr>
          <a:lstStyle/>
          <a:p>
            <a:r>
              <a:rPr lang="en-US" sz="4000" b="1" dirty="0"/>
              <a:t>Marketing </a:t>
            </a:r>
            <a:r>
              <a:rPr lang="en-US" sz="4000" b="1" dirty="0" smtClean="0"/>
              <a:t>Plan</a:t>
            </a:r>
            <a:endParaRPr lang="en-US" sz="4000" b="1" dirty="0"/>
          </a:p>
        </p:txBody>
      </p:sp>
      <p:sp>
        <p:nvSpPr>
          <p:cNvPr id="230403" name="Rectangle 3"/>
          <p:cNvSpPr>
            <a:spLocks noGrp="1" noChangeArrowheads="1"/>
          </p:cNvSpPr>
          <p:nvPr>
            <p:ph type="body" idx="1"/>
          </p:nvPr>
        </p:nvSpPr>
        <p:spPr>
          <a:xfrm>
            <a:off x="457200" y="1905000"/>
            <a:ext cx="8229600" cy="4953000"/>
          </a:xfrm>
        </p:spPr>
        <p:txBody>
          <a:bodyPr>
            <a:normAutofit fontScale="85000" lnSpcReduction="20000"/>
          </a:bodyPr>
          <a:lstStyle/>
          <a:p>
            <a:pPr>
              <a:lnSpc>
                <a:spcPct val="80000"/>
              </a:lnSpc>
            </a:pPr>
            <a:r>
              <a:rPr lang="en-US" sz="2800" dirty="0" smtClean="0"/>
              <a:t>How will you package the service/product?</a:t>
            </a:r>
          </a:p>
          <a:p>
            <a:pPr>
              <a:lnSpc>
                <a:spcPct val="80000"/>
              </a:lnSpc>
              <a:buNone/>
            </a:pPr>
            <a:endParaRPr lang="en-US" sz="2800" dirty="0" smtClean="0"/>
          </a:p>
          <a:p>
            <a:pPr>
              <a:lnSpc>
                <a:spcPct val="80000"/>
              </a:lnSpc>
            </a:pPr>
            <a:r>
              <a:rPr lang="en-US" sz="2800" dirty="0" smtClean="0"/>
              <a:t>What price will you charge?</a:t>
            </a:r>
          </a:p>
          <a:p>
            <a:pPr>
              <a:lnSpc>
                <a:spcPct val="80000"/>
              </a:lnSpc>
              <a:buNone/>
            </a:pPr>
            <a:endParaRPr lang="en-US" sz="2800" dirty="0" smtClean="0"/>
          </a:p>
          <a:p>
            <a:pPr>
              <a:lnSpc>
                <a:spcPct val="80000"/>
              </a:lnSpc>
            </a:pPr>
            <a:r>
              <a:rPr lang="en-US" sz="2800" dirty="0" smtClean="0"/>
              <a:t>How was the price determined?</a:t>
            </a:r>
          </a:p>
          <a:p>
            <a:pPr>
              <a:lnSpc>
                <a:spcPct val="80000"/>
              </a:lnSpc>
              <a:buNone/>
            </a:pPr>
            <a:endParaRPr lang="en-US" sz="2800" dirty="0" smtClean="0"/>
          </a:p>
          <a:p>
            <a:pPr>
              <a:lnSpc>
                <a:spcPct val="80000"/>
              </a:lnSpc>
            </a:pPr>
            <a:r>
              <a:rPr lang="en-US" sz="2800" b="1" dirty="0" smtClean="0"/>
              <a:t>What form (s) of advertising will be the most effective and why?</a:t>
            </a:r>
          </a:p>
          <a:p>
            <a:pPr>
              <a:lnSpc>
                <a:spcPct val="80000"/>
              </a:lnSpc>
              <a:buNone/>
            </a:pPr>
            <a:endParaRPr lang="en-US" sz="2800" b="1" dirty="0" smtClean="0"/>
          </a:p>
          <a:p>
            <a:pPr>
              <a:lnSpc>
                <a:spcPct val="80000"/>
              </a:lnSpc>
            </a:pPr>
            <a:r>
              <a:rPr lang="en-US" sz="2800" dirty="0" smtClean="0"/>
              <a:t>What is your advertising budget?</a:t>
            </a:r>
          </a:p>
          <a:p>
            <a:pPr>
              <a:lnSpc>
                <a:spcPct val="80000"/>
              </a:lnSpc>
              <a:buNone/>
            </a:pPr>
            <a:endParaRPr lang="en-US" sz="2800" dirty="0" smtClean="0"/>
          </a:p>
          <a:p>
            <a:pPr>
              <a:lnSpc>
                <a:spcPct val="80000"/>
              </a:lnSpc>
            </a:pPr>
            <a:r>
              <a:rPr lang="en-US" sz="2800" dirty="0" smtClean="0"/>
              <a:t>How will the service or product be distributed?</a:t>
            </a:r>
          </a:p>
          <a:p>
            <a:pPr>
              <a:lnSpc>
                <a:spcPct val="80000"/>
              </a:lnSpc>
              <a:buNone/>
            </a:pPr>
            <a:endParaRPr lang="en-US" sz="2800" dirty="0" smtClean="0"/>
          </a:p>
          <a:p>
            <a:pPr>
              <a:lnSpc>
                <a:spcPct val="80000"/>
              </a:lnSpc>
            </a:pPr>
            <a:r>
              <a:rPr lang="en-US" sz="2800" dirty="0" smtClean="0"/>
              <a:t>What forms of payment will you accept?</a:t>
            </a:r>
          </a:p>
          <a:p>
            <a:pPr>
              <a:lnSpc>
                <a:spcPct val="80000"/>
              </a:lnSpc>
            </a:pPr>
            <a:endParaRPr lang="en-US" sz="2800" dirty="0"/>
          </a:p>
          <a:p>
            <a:pPr>
              <a:lnSpc>
                <a:spcPct val="80000"/>
              </a:lnSpc>
              <a:buFont typeface="Wingdings" pitchFamily="2" charset="2"/>
              <a:buNone/>
            </a:pPr>
            <a:r>
              <a:rPr lang="en-US" sz="2800" dirty="0" smtClean="0"/>
              <a:t> </a:t>
            </a:r>
            <a:endParaRPr lang="en-US" sz="2800" dirty="0"/>
          </a:p>
        </p:txBody>
      </p:sp>
      <p:pic>
        <p:nvPicPr>
          <p:cNvPr id="230404" name="Picture 4" descr="j0336396"/>
          <p:cNvPicPr>
            <a:picLocks noChangeAspect="1" noChangeArrowheads="1" noCrop="1"/>
          </p:cNvPicPr>
          <p:nvPr/>
        </p:nvPicPr>
        <p:blipFill>
          <a:blip r:embed="rId3" cstate="print"/>
          <a:srcRect/>
          <a:stretch>
            <a:fillRect/>
          </a:stretch>
        </p:blipFill>
        <p:spPr bwMode="auto">
          <a:xfrm>
            <a:off x="7162800" y="381000"/>
            <a:ext cx="1044575" cy="900113"/>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lstStyle/>
          <a:p>
            <a:r>
              <a:rPr lang="en-US" b="1" dirty="0"/>
              <a:t>Financial Plan</a:t>
            </a:r>
          </a:p>
        </p:txBody>
      </p:sp>
      <p:sp>
        <p:nvSpPr>
          <p:cNvPr id="232451" name="Rectangle 3"/>
          <p:cNvSpPr>
            <a:spLocks noGrp="1" noChangeArrowheads="1"/>
          </p:cNvSpPr>
          <p:nvPr>
            <p:ph type="body" idx="1"/>
          </p:nvPr>
        </p:nvSpPr>
        <p:spPr>
          <a:xfrm>
            <a:off x="457200" y="1984248"/>
            <a:ext cx="7467600" cy="4873752"/>
          </a:xfrm>
        </p:spPr>
        <p:txBody>
          <a:bodyPr>
            <a:normAutofit/>
          </a:bodyPr>
          <a:lstStyle/>
          <a:p>
            <a:r>
              <a:rPr lang="en-US" sz="2800" b="1" dirty="0"/>
              <a:t>Budgets</a:t>
            </a:r>
          </a:p>
          <a:p>
            <a:pPr>
              <a:buFont typeface="Wingdings" pitchFamily="2" charset="2"/>
              <a:buNone/>
            </a:pPr>
            <a:endParaRPr lang="en-US" sz="2800" b="1" dirty="0"/>
          </a:p>
          <a:p>
            <a:r>
              <a:rPr lang="en-US" sz="2800" b="1" dirty="0"/>
              <a:t>Statements</a:t>
            </a:r>
          </a:p>
          <a:p>
            <a:pPr>
              <a:buFont typeface="Wingdings" pitchFamily="2" charset="2"/>
              <a:buNone/>
            </a:pPr>
            <a:endParaRPr lang="en-US" sz="2800" b="1" dirty="0"/>
          </a:p>
          <a:p>
            <a:r>
              <a:rPr lang="en-US" sz="2800" b="1" dirty="0"/>
              <a:t>Tax Returns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p:txBody>
          <a:bodyPr/>
          <a:lstStyle/>
          <a:p>
            <a:r>
              <a:rPr lang="en-US" b="1" dirty="0"/>
              <a:t>Financial Plan</a:t>
            </a:r>
          </a:p>
        </p:txBody>
      </p:sp>
      <p:sp>
        <p:nvSpPr>
          <p:cNvPr id="233475" name="Rectangle 3"/>
          <p:cNvSpPr>
            <a:spLocks noGrp="1" noChangeArrowheads="1"/>
          </p:cNvSpPr>
          <p:nvPr>
            <p:ph type="body" idx="1"/>
          </p:nvPr>
        </p:nvSpPr>
        <p:spPr/>
        <p:txBody>
          <a:bodyPr>
            <a:normAutofit fontScale="92500" lnSpcReduction="20000"/>
          </a:bodyPr>
          <a:lstStyle/>
          <a:p>
            <a:pPr>
              <a:lnSpc>
                <a:spcPct val="80000"/>
              </a:lnSpc>
            </a:pPr>
            <a:r>
              <a:rPr lang="en-US" sz="2800" dirty="0" smtClean="0"/>
              <a:t>What is the current financial situation of the business?</a:t>
            </a:r>
          </a:p>
          <a:p>
            <a:pPr>
              <a:lnSpc>
                <a:spcPct val="80000"/>
              </a:lnSpc>
              <a:buNone/>
            </a:pPr>
            <a:endParaRPr lang="en-US" sz="2800" dirty="0" smtClean="0"/>
          </a:p>
          <a:p>
            <a:pPr>
              <a:lnSpc>
                <a:spcPct val="80000"/>
              </a:lnSpc>
            </a:pPr>
            <a:r>
              <a:rPr lang="en-US" sz="2800" dirty="0" smtClean="0"/>
              <a:t>How much capital do you need to start or expand the business?</a:t>
            </a:r>
          </a:p>
          <a:p>
            <a:pPr>
              <a:lnSpc>
                <a:spcPct val="80000"/>
              </a:lnSpc>
              <a:buNone/>
            </a:pPr>
            <a:endParaRPr lang="en-US" sz="2800" dirty="0" smtClean="0"/>
          </a:p>
          <a:p>
            <a:pPr>
              <a:lnSpc>
                <a:spcPct val="80000"/>
              </a:lnSpc>
            </a:pPr>
            <a:r>
              <a:rPr lang="en-US" sz="2800" b="1" dirty="0" smtClean="0"/>
              <a:t>How will the money be spent?</a:t>
            </a:r>
          </a:p>
          <a:p>
            <a:pPr>
              <a:lnSpc>
                <a:spcPct val="80000"/>
              </a:lnSpc>
              <a:buNone/>
            </a:pPr>
            <a:endParaRPr lang="en-US" sz="2800" b="1" dirty="0" smtClean="0"/>
          </a:p>
          <a:p>
            <a:pPr>
              <a:lnSpc>
                <a:spcPct val="80000"/>
              </a:lnSpc>
            </a:pPr>
            <a:r>
              <a:rPr lang="en-US" sz="2800" dirty="0" smtClean="0"/>
              <a:t>How did you (or do you plan to) obtain the funding?</a:t>
            </a:r>
          </a:p>
          <a:p>
            <a:pPr>
              <a:lnSpc>
                <a:spcPct val="80000"/>
              </a:lnSpc>
              <a:buNone/>
            </a:pPr>
            <a:endParaRPr lang="en-US" sz="2800" dirty="0" smtClean="0"/>
          </a:p>
          <a:p>
            <a:pPr>
              <a:lnSpc>
                <a:spcPct val="80000"/>
              </a:lnSpc>
            </a:pPr>
            <a:r>
              <a:rPr lang="en-US" sz="2800" dirty="0" smtClean="0"/>
              <a:t>What is your break-even point for various points in the business?</a:t>
            </a:r>
          </a:p>
          <a:p>
            <a:pPr>
              <a:lnSpc>
                <a:spcPct val="80000"/>
              </a:lnSpc>
              <a:buNone/>
            </a:pPr>
            <a:endParaRPr lang="en-US" sz="2800" dirty="0" smtClean="0"/>
          </a:p>
          <a:p>
            <a:pPr>
              <a:lnSpc>
                <a:spcPct val="80000"/>
              </a:lnSpc>
            </a:pPr>
            <a:r>
              <a:rPr lang="en-US" sz="2800" dirty="0" smtClean="0"/>
              <a:t>What will be the terms of loans?</a:t>
            </a:r>
            <a:endParaRPr lang="en-US"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r>
              <a:rPr lang="en-US" b="1" dirty="0" smtClean="0"/>
              <a:t>The Essentials</a:t>
            </a:r>
            <a:endParaRPr lang="en-US" b="1" dirty="0"/>
          </a:p>
        </p:txBody>
      </p:sp>
      <p:sp>
        <p:nvSpPr>
          <p:cNvPr id="236547" name="Rectangle 3"/>
          <p:cNvSpPr>
            <a:spLocks noGrp="1" noChangeArrowheads="1"/>
          </p:cNvSpPr>
          <p:nvPr>
            <p:ph type="body" idx="1"/>
          </p:nvPr>
        </p:nvSpPr>
        <p:spPr/>
        <p:txBody>
          <a:bodyPr>
            <a:normAutofit fontScale="92500" lnSpcReduction="20000"/>
          </a:bodyPr>
          <a:lstStyle/>
          <a:p>
            <a:r>
              <a:rPr lang="en-US" sz="2800" dirty="0"/>
              <a:t>Operating and advertising </a:t>
            </a:r>
            <a:r>
              <a:rPr lang="en-US" sz="2800" dirty="0" smtClean="0"/>
              <a:t>budgets</a:t>
            </a:r>
          </a:p>
          <a:p>
            <a:pPr>
              <a:buNone/>
            </a:pPr>
            <a:endParaRPr lang="en-US" sz="2800" dirty="0"/>
          </a:p>
          <a:p>
            <a:r>
              <a:rPr lang="en-US" sz="2800" dirty="0"/>
              <a:t>Profit and loss statement </a:t>
            </a:r>
            <a:endParaRPr lang="en-US" sz="2800" dirty="0" smtClean="0"/>
          </a:p>
          <a:p>
            <a:pPr>
              <a:buNone/>
            </a:pPr>
            <a:endParaRPr lang="en-US" sz="2800" dirty="0"/>
          </a:p>
          <a:p>
            <a:r>
              <a:rPr lang="en-US" sz="2800" dirty="0"/>
              <a:t>Cash flow projections (three </a:t>
            </a:r>
            <a:r>
              <a:rPr lang="en-US" sz="2800" dirty="0" smtClean="0"/>
              <a:t>years)</a:t>
            </a:r>
          </a:p>
          <a:p>
            <a:pPr>
              <a:buNone/>
            </a:pPr>
            <a:endParaRPr lang="en-US" sz="2800" dirty="0"/>
          </a:p>
          <a:p>
            <a:r>
              <a:rPr lang="en-US" sz="2800" dirty="0"/>
              <a:t>Income </a:t>
            </a:r>
            <a:r>
              <a:rPr lang="en-US" sz="2800" dirty="0" smtClean="0"/>
              <a:t>statement</a:t>
            </a:r>
          </a:p>
          <a:p>
            <a:pPr>
              <a:buNone/>
            </a:pPr>
            <a:endParaRPr lang="en-US" sz="2800" dirty="0"/>
          </a:p>
          <a:p>
            <a:r>
              <a:rPr lang="en-US" sz="2800" dirty="0"/>
              <a:t>Balance </a:t>
            </a:r>
            <a:r>
              <a:rPr lang="en-US" sz="2800" dirty="0" smtClean="0"/>
              <a:t>sheet</a:t>
            </a:r>
          </a:p>
          <a:p>
            <a:pPr>
              <a:buNone/>
            </a:pPr>
            <a:endParaRPr lang="en-US" sz="2800" dirty="0"/>
          </a:p>
          <a:p>
            <a:r>
              <a:rPr lang="en-US" sz="2800" dirty="0" smtClean="0"/>
              <a:t>Personal </a:t>
            </a:r>
            <a:r>
              <a:rPr lang="en-US" sz="2800" dirty="0"/>
              <a:t>financial information including budgets</a:t>
            </a:r>
          </a:p>
          <a:p>
            <a:endParaRPr lang="en-US" sz="2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2209800"/>
            <a:ext cx="7467600" cy="4114800"/>
          </a:xfrm>
        </p:spPr>
        <p:txBody>
          <a:bodyPr/>
          <a:lstStyle/>
          <a:p>
            <a:r>
              <a:rPr lang="en-US" dirty="0" smtClean="0"/>
              <a:t>Who will take over?</a:t>
            </a:r>
          </a:p>
          <a:p>
            <a:endParaRPr lang="en-US" dirty="0" smtClean="0"/>
          </a:p>
          <a:p>
            <a:r>
              <a:rPr lang="en-US" dirty="0" smtClean="0"/>
              <a:t>Do you want someone to take over?</a:t>
            </a:r>
          </a:p>
          <a:p>
            <a:endParaRPr lang="en-US" dirty="0" smtClean="0"/>
          </a:p>
          <a:p>
            <a:r>
              <a:rPr lang="en-US" dirty="0" smtClean="0"/>
              <a:t>Will you continue to have a role?</a:t>
            </a:r>
          </a:p>
          <a:p>
            <a:endParaRPr lang="en-US" dirty="0" smtClean="0"/>
          </a:p>
          <a:p>
            <a:r>
              <a:rPr lang="en-US" dirty="0" smtClean="0"/>
              <a:t>Will the business just close? (What if it is fulfilling a crucial community need?)</a:t>
            </a:r>
            <a:endParaRPr lang="en-US" dirty="0"/>
          </a:p>
        </p:txBody>
      </p:sp>
      <p:pic>
        <p:nvPicPr>
          <p:cNvPr id="11266" name="Picture 2" descr="http://base0.googlehosted.com/base_media?q=http://ecx.images-amazon.com/images/I/31cOJmGwTYL._SL500_AA280_.jpg&amp;size=16&amp;dhm=bf12e0bd&amp;hl=en">
            <a:hlinkClick r:id="rId2"/>
          </p:cNvPr>
          <p:cNvPicPr>
            <a:picLocks noChangeAspect="1" noChangeArrowheads="1"/>
          </p:cNvPicPr>
          <p:nvPr/>
        </p:nvPicPr>
        <p:blipFill>
          <a:blip r:embed="rId3" cstate="print"/>
          <a:srcRect/>
          <a:stretch>
            <a:fillRect/>
          </a:stretch>
        </p:blipFill>
        <p:spPr bwMode="auto">
          <a:xfrm>
            <a:off x="838200" y="381000"/>
            <a:ext cx="2133600" cy="1524000"/>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r>
              <a:rPr lang="en-US" b="1" dirty="0"/>
              <a:t>Appendix Section</a:t>
            </a:r>
          </a:p>
        </p:txBody>
      </p:sp>
      <p:sp>
        <p:nvSpPr>
          <p:cNvPr id="320515" name="Rectangle 3"/>
          <p:cNvSpPr>
            <a:spLocks noGrp="1" noChangeArrowheads="1"/>
          </p:cNvSpPr>
          <p:nvPr>
            <p:ph type="body" idx="1"/>
          </p:nvPr>
        </p:nvSpPr>
        <p:spPr/>
        <p:txBody>
          <a:bodyPr>
            <a:normAutofit lnSpcReduction="10000"/>
          </a:bodyPr>
          <a:lstStyle/>
          <a:p>
            <a:pPr>
              <a:lnSpc>
                <a:spcPct val="90000"/>
              </a:lnSpc>
            </a:pPr>
            <a:r>
              <a:rPr lang="en-US" sz="2800" dirty="0"/>
              <a:t>Resumes</a:t>
            </a:r>
          </a:p>
          <a:p>
            <a:pPr>
              <a:lnSpc>
                <a:spcPct val="90000"/>
              </a:lnSpc>
            </a:pPr>
            <a:endParaRPr lang="en-US" sz="2800" dirty="0"/>
          </a:p>
          <a:p>
            <a:pPr>
              <a:lnSpc>
                <a:spcPct val="90000"/>
              </a:lnSpc>
            </a:pPr>
            <a:r>
              <a:rPr lang="en-US" sz="2800" dirty="0"/>
              <a:t>Testimonials</a:t>
            </a:r>
          </a:p>
          <a:p>
            <a:pPr>
              <a:lnSpc>
                <a:spcPct val="90000"/>
              </a:lnSpc>
            </a:pPr>
            <a:endParaRPr lang="en-US" sz="2800" dirty="0"/>
          </a:p>
          <a:p>
            <a:pPr>
              <a:lnSpc>
                <a:spcPct val="90000"/>
              </a:lnSpc>
            </a:pPr>
            <a:r>
              <a:rPr lang="en-US" sz="2800" dirty="0"/>
              <a:t>Photos</a:t>
            </a:r>
          </a:p>
          <a:p>
            <a:pPr>
              <a:lnSpc>
                <a:spcPct val="90000"/>
              </a:lnSpc>
            </a:pPr>
            <a:endParaRPr lang="en-US" sz="2800" dirty="0"/>
          </a:p>
          <a:p>
            <a:pPr>
              <a:lnSpc>
                <a:spcPct val="90000"/>
              </a:lnSpc>
            </a:pPr>
            <a:r>
              <a:rPr lang="en-US" sz="2800" dirty="0"/>
              <a:t>Anything to help you persuade people that your business/business idea is </a:t>
            </a:r>
            <a:r>
              <a:rPr lang="en-US" sz="2800" dirty="0" smtClean="0"/>
              <a:t>viable.</a:t>
            </a:r>
          </a:p>
          <a:p>
            <a:pPr>
              <a:lnSpc>
                <a:spcPct val="90000"/>
              </a:lnSpc>
            </a:pPr>
            <a:endParaRPr lang="en-US" sz="2800" dirty="0" smtClean="0"/>
          </a:p>
          <a:p>
            <a:pPr>
              <a:lnSpc>
                <a:spcPct val="90000"/>
              </a:lnSpc>
            </a:pPr>
            <a:r>
              <a:rPr lang="en-US" sz="2800" dirty="0" smtClean="0"/>
              <a:t>Anything that can show your and your employees’ dedication and experience.</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 the Rules, End up Like This</a:t>
            </a:r>
            <a:endParaRPr lang="en-US" dirty="0"/>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3200400" y="2743200"/>
            <a:ext cx="2438400" cy="2895600"/>
          </a:xfrm>
          <a:prstGeom prst="rect">
            <a:avLst/>
          </a:prstGeom>
          <a:noFill/>
          <a:ln w="9525">
            <a:no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begin?</a:t>
            </a:r>
            <a:endParaRPr lang="en-US" dirty="0"/>
          </a:p>
        </p:txBody>
      </p:sp>
      <p:sp>
        <p:nvSpPr>
          <p:cNvPr id="3" name="Content Placeholder 2"/>
          <p:cNvSpPr>
            <a:spLocks noGrp="1"/>
          </p:cNvSpPr>
          <p:nvPr>
            <p:ph sz="quarter" idx="1"/>
          </p:nvPr>
        </p:nvSpPr>
        <p:spPr>
          <a:xfrm>
            <a:off x="457200" y="1905000"/>
            <a:ext cx="7467600" cy="4568952"/>
          </a:xfrm>
        </p:spPr>
        <p:txBody>
          <a:bodyPr/>
          <a:lstStyle/>
          <a:p>
            <a:r>
              <a:rPr lang="en-US" sz="2800" b="1" dirty="0" smtClean="0"/>
              <a:t>Target market (their needs)</a:t>
            </a:r>
          </a:p>
          <a:p>
            <a:endParaRPr lang="en-US" sz="2800" b="1" dirty="0" smtClean="0"/>
          </a:p>
          <a:p>
            <a:endParaRPr lang="en-US" sz="2800" b="1" dirty="0" smtClean="0"/>
          </a:p>
          <a:p>
            <a:r>
              <a:rPr lang="en-US" sz="2800" b="1" dirty="0" smtClean="0"/>
              <a:t>Define your business needs (resources)</a:t>
            </a:r>
          </a:p>
          <a:p>
            <a:endParaRPr lang="en-US" sz="2800" b="1" dirty="0" smtClean="0"/>
          </a:p>
          <a:p>
            <a:pPr>
              <a:buNone/>
            </a:pPr>
            <a:endParaRPr lang="en-US" sz="2800" b="1" dirty="0" smtClean="0"/>
          </a:p>
          <a:p>
            <a:r>
              <a:rPr lang="en-US" sz="2800" b="1" dirty="0" smtClean="0"/>
              <a:t>Financials  (personal and business)</a:t>
            </a:r>
          </a:p>
          <a:p>
            <a:endParaRPr lang="en-US" sz="2800" b="1" dirty="0" smtClean="0"/>
          </a:p>
          <a:p>
            <a:endParaRPr lang="en-US" sz="2800" b="1" dirty="0" smtClean="0"/>
          </a:p>
          <a:p>
            <a:endParaRPr lang="en-US" dirty="0" smtClean="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Resources available</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Art Lersch, University of Wisconsin – Extension; 539-1075</a:t>
            </a:r>
          </a:p>
          <a:p>
            <a:endParaRPr lang="en-US" dirty="0" smtClean="0"/>
          </a:p>
          <a:p>
            <a:r>
              <a:rPr lang="en-US" dirty="0" smtClean="0"/>
              <a:t>Jack Sroka, Lincoln County Economic Development Corporation; 539-1024</a:t>
            </a:r>
          </a:p>
          <a:p>
            <a:endParaRPr lang="en-US" dirty="0" smtClean="0"/>
          </a:p>
          <a:p>
            <a:r>
              <a:rPr lang="en-US" dirty="0" smtClean="0"/>
              <a:t>UWSP Small Business Development Center (SBDC); 1-800-487-7389 or 715-346-4704</a:t>
            </a:r>
          </a:p>
          <a:p>
            <a:endParaRPr lang="en-US" dirty="0" smtClean="0"/>
          </a:p>
          <a:p>
            <a:r>
              <a:rPr lang="en-US" dirty="0" smtClean="0"/>
              <a:t>Central Wisconsin SCORE; 715-384-3454</a:t>
            </a:r>
          </a:p>
          <a:p>
            <a:endParaRPr lang="en-US" dirty="0" smtClean="0"/>
          </a:p>
          <a:p>
            <a:r>
              <a:rPr lang="en-US" dirty="0" smtClean="0"/>
              <a:t>Wisconsin Entrepreneur’s Network (WEN); </a:t>
            </a:r>
            <a:r>
              <a:rPr lang="en-US" dirty="0" smtClean="0">
                <a:hlinkClick r:id="rId3"/>
              </a:rPr>
              <a:t>http://www.wenportal.org/</a:t>
            </a:r>
            <a:endParaRPr lang="en-US" dirty="0" smtClean="0"/>
          </a:p>
          <a:p>
            <a:endParaRPr lang="en-US" dirty="0" smtClean="0"/>
          </a:p>
          <a:p>
            <a:r>
              <a:rPr lang="en-US" dirty="0" smtClean="0"/>
              <a:t>Wisconsin Business Wizard; </a:t>
            </a:r>
            <a:r>
              <a:rPr lang="en-US" dirty="0" smtClean="0">
                <a:hlinkClick r:id="rId4"/>
              </a:rPr>
              <a:t>http://ww2.wisconsin.gov/state/wizard/app/LoadIntro</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a:t>What is a business plan?</a:t>
            </a:r>
          </a:p>
        </p:txBody>
      </p:sp>
      <p:sp>
        <p:nvSpPr>
          <p:cNvPr id="33795" name="Rectangle 3"/>
          <p:cNvSpPr>
            <a:spLocks noGrp="1" noChangeArrowheads="1"/>
          </p:cNvSpPr>
          <p:nvPr>
            <p:ph type="body" sz="half" idx="1"/>
          </p:nvPr>
        </p:nvSpPr>
        <p:spPr>
          <a:xfrm>
            <a:off x="457200" y="1600200"/>
            <a:ext cx="5562600" cy="4953000"/>
          </a:xfrm>
        </p:spPr>
        <p:txBody>
          <a:bodyPr>
            <a:normAutofit fontScale="92500" lnSpcReduction="10000"/>
          </a:bodyPr>
          <a:lstStyle/>
          <a:p>
            <a:pPr>
              <a:lnSpc>
                <a:spcPct val="90000"/>
              </a:lnSpc>
            </a:pPr>
            <a:r>
              <a:rPr lang="en-US" sz="2400" dirty="0" smtClean="0"/>
              <a:t>Business </a:t>
            </a:r>
            <a:r>
              <a:rPr lang="en-US" sz="2400" dirty="0"/>
              <a:t>goals, milestones and </a:t>
            </a:r>
            <a:r>
              <a:rPr lang="en-US" sz="2400" dirty="0" smtClean="0"/>
              <a:t>priorities.</a:t>
            </a:r>
            <a:endParaRPr lang="en-US" sz="2400" dirty="0"/>
          </a:p>
          <a:p>
            <a:pPr>
              <a:lnSpc>
                <a:spcPct val="90000"/>
              </a:lnSpc>
              <a:buFont typeface="Wingdings" pitchFamily="2" charset="2"/>
              <a:buNone/>
            </a:pPr>
            <a:endParaRPr lang="en-US" sz="2400" dirty="0"/>
          </a:p>
          <a:p>
            <a:pPr>
              <a:lnSpc>
                <a:spcPct val="90000"/>
              </a:lnSpc>
            </a:pPr>
            <a:r>
              <a:rPr lang="en-US" sz="2400" dirty="0" smtClean="0"/>
              <a:t>Can </a:t>
            </a:r>
            <a:r>
              <a:rPr lang="en-US" sz="2400" dirty="0"/>
              <a:t>I do this?</a:t>
            </a:r>
          </a:p>
          <a:p>
            <a:pPr>
              <a:lnSpc>
                <a:spcPct val="90000"/>
              </a:lnSpc>
              <a:buFont typeface="Wingdings" pitchFamily="2" charset="2"/>
              <a:buNone/>
            </a:pPr>
            <a:endParaRPr lang="en-US" sz="2400" dirty="0"/>
          </a:p>
          <a:p>
            <a:pPr>
              <a:lnSpc>
                <a:spcPct val="90000"/>
              </a:lnSpc>
            </a:pPr>
            <a:r>
              <a:rPr lang="en-US" sz="2400" dirty="0" smtClean="0"/>
              <a:t>Am </a:t>
            </a:r>
            <a:r>
              <a:rPr lang="en-US" sz="2400" dirty="0"/>
              <a:t>I at the right stage of my life to do this?</a:t>
            </a:r>
          </a:p>
          <a:p>
            <a:pPr>
              <a:lnSpc>
                <a:spcPct val="90000"/>
              </a:lnSpc>
            </a:pPr>
            <a:endParaRPr lang="en-US" sz="2400" dirty="0"/>
          </a:p>
          <a:p>
            <a:pPr>
              <a:lnSpc>
                <a:spcPct val="90000"/>
              </a:lnSpc>
            </a:pPr>
            <a:r>
              <a:rPr lang="en-US" sz="2400" dirty="0" smtClean="0"/>
              <a:t>What can I sell?  (Should that change?)</a:t>
            </a:r>
          </a:p>
          <a:p>
            <a:pPr>
              <a:lnSpc>
                <a:spcPct val="90000"/>
              </a:lnSpc>
            </a:pPr>
            <a:endParaRPr lang="en-US" dirty="0" smtClean="0"/>
          </a:p>
          <a:p>
            <a:pPr>
              <a:lnSpc>
                <a:spcPct val="90000"/>
              </a:lnSpc>
            </a:pPr>
            <a:r>
              <a:rPr lang="en-US" sz="2400" dirty="0" smtClean="0"/>
              <a:t>What do I want to sell?  (Should that change?)</a:t>
            </a:r>
          </a:p>
          <a:p>
            <a:pPr>
              <a:lnSpc>
                <a:spcPct val="90000"/>
              </a:lnSpc>
            </a:pPr>
            <a:endParaRPr lang="en-US" dirty="0" smtClean="0"/>
          </a:p>
          <a:p>
            <a:pPr>
              <a:lnSpc>
                <a:spcPct val="90000"/>
              </a:lnSpc>
            </a:pPr>
            <a:r>
              <a:rPr lang="en-US" sz="2400" b="1" dirty="0" smtClean="0"/>
              <a:t>More importantly, what does the market need!</a:t>
            </a:r>
            <a:endParaRPr lang="en-US" sz="2400" b="1" dirty="0"/>
          </a:p>
          <a:p>
            <a:pPr>
              <a:lnSpc>
                <a:spcPct val="90000"/>
              </a:lnSpc>
            </a:pPr>
            <a:endParaRPr lang="en-US" sz="2400" dirty="0"/>
          </a:p>
          <a:p>
            <a:pPr>
              <a:lnSpc>
                <a:spcPct val="90000"/>
              </a:lnSpc>
            </a:pPr>
            <a:endParaRPr lang="en-US" sz="2400" dirty="0"/>
          </a:p>
        </p:txBody>
      </p:sp>
      <p:pic>
        <p:nvPicPr>
          <p:cNvPr id="33796" name="Picture 4" descr="j0355649"/>
          <p:cNvPicPr>
            <a:picLocks noGrp="1" noChangeAspect="1" noChangeArrowheads="1"/>
          </p:cNvPicPr>
          <p:nvPr>
            <p:ph sz="half" idx="2"/>
          </p:nvPr>
        </p:nvPicPr>
        <p:blipFill>
          <a:blip r:embed="rId3" cstate="print"/>
          <a:srcRect/>
          <a:stretch>
            <a:fillRect/>
          </a:stretch>
        </p:blipFill>
        <p:spPr>
          <a:xfrm>
            <a:off x="6370638" y="2286000"/>
            <a:ext cx="2233612" cy="2286000"/>
          </a:xfrm>
          <a:noFill/>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r>
              <a:rPr lang="en-US" sz="4000" dirty="0"/>
              <a:t>What is a business plan</a:t>
            </a:r>
            <a:r>
              <a:rPr lang="en-US" sz="4000" dirty="0" smtClean="0"/>
              <a:t>? (continued) </a:t>
            </a:r>
            <a:endParaRPr lang="en-US" sz="4000" dirty="0"/>
          </a:p>
        </p:txBody>
      </p:sp>
      <p:sp>
        <p:nvSpPr>
          <p:cNvPr id="34819" name="Rectangle 3"/>
          <p:cNvSpPr>
            <a:spLocks noGrp="1" noChangeArrowheads="1"/>
          </p:cNvSpPr>
          <p:nvPr>
            <p:ph type="body" idx="1"/>
          </p:nvPr>
        </p:nvSpPr>
        <p:spPr>
          <a:xfrm>
            <a:off x="457200" y="1371600"/>
            <a:ext cx="8229600" cy="5486400"/>
          </a:xfrm>
        </p:spPr>
        <p:txBody>
          <a:bodyPr/>
          <a:lstStyle/>
          <a:p>
            <a:endParaRPr lang="en-US" sz="2800" dirty="0"/>
          </a:p>
          <a:p>
            <a:r>
              <a:rPr lang="en-US" sz="2800" b="1" dirty="0" smtClean="0"/>
              <a:t>Flexible </a:t>
            </a:r>
            <a:r>
              <a:rPr lang="en-US" sz="2800" b="1" dirty="0"/>
              <a:t>document </a:t>
            </a:r>
          </a:p>
          <a:p>
            <a:pPr>
              <a:buFont typeface="Wingdings" pitchFamily="2" charset="2"/>
              <a:buNone/>
            </a:pPr>
            <a:endParaRPr lang="en-US" sz="2800" b="1" dirty="0"/>
          </a:p>
          <a:p>
            <a:r>
              <a:rPr lang="en-US" sz="2800" b="1" dirty="0" smtClean="0"/>
              <a:t>Plan </a:t>
            </a:r>
            <a:r>
              <a:rPr lang="en-US" sz="2800" b="1" dirty="0"/>
              <a:t>for the entire life of the </a:t>
            </a:r>
            <a:r>
              <a:rPr lang="en-US" sz="2800" b="1" dirty="0" smtClean="0"/>
              <a:t>business</a:t>
            </a:r>
            <a:endParaRPr lang="en-US" sz="2800" b="1" dirty="0"/>
          </a:p>
          <a:p>
            <a:endParaRPr lang="en-US" sz="2800" b="1" dirty="0"/>
          </a:p>
          <a:p>
            <a:r>
              <a:rPr lang="en-US" sz="2800" b="1" dirty="0" smtClean="0"/>
              <a:t>Required </a:t>
            </a:r>
            <a:r>
              <a:rPr lang="en-US" sz="2800" b="1" dirty="0"/>
              <a:t>if you are seeking a </a:t>
            </a:r>
            <a:r>
              <a:rPr lang="en-US" sz="2800" b="1" dirty="0" smtClean="0"/>
              <a:t>loan/other financing.</a:t>
            </a:r>
            <a:endParaRPr lang="en-US" sz="2800" b="1" dirty="0"/>
          </a:p>
          <a:p>
            <a:endParaRPr lang="en-US" sz="2800" b="1" dirty="0"/>
          </a:p>
          <a:p>
            <a:r>
              <a:rPr lang="en-US" sz="2800" b="1" dirty="0"/>
              <a:t>Helps </a:t>
            </a:r>
            <a:r>
              <a:rPr lang="en-US" sz="2800" b="1" dirty="0" smtClean="0"/>
              <a:t>keep </a:t>
            </a:r>
            <a:r>
              <a:rPr lang="en-US" sz="2800" b="1" dirty="0"/>
              <a:t>you focused, on the right track! </a:t>
            </a:r>
          </a:p>
          <a:p>
            <a:pPr>
              <a:buFont typeface="Wingdings" pitchFamily="2" charset="2"/>
              <a:buNone/>
            </a:pPr>
            <a:endParaRPr lang="en-US" sz="2800" dirty="0"/>
          </a:p>
          <a:p>
            <a:endParaRPr lang="en-US" sz="2800" dirty="0"/>
          </a:p>
          <a:p>
            <a:endParaRPr lang="en-US" sz="28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74638"/>
            <a:ext cx="8382000" cy="1143000"/>
          </a:xfrm>
        </p:spPr>
        <p:txBody>
          <a:bodyPr>
            <a:normAutofit fontScale="90000"/>
          </a:bodyPr>
          <a:lstStyle/>
          <a:p>
            <a:r>
              <a:rPr lang="en-US" sz="4000" dirty="0"/>
              <a:t>Elements of a Good Business Plan</a:t>
            </a:r>
          </a:p>
        </p:txBody>
      </p:sp>
      <p:sp>
        <p:nvSpPr>
          <p:cNvPr id="35843" name="Rectangle 3"/>
          <p:cNvSpPr>
            <a:spLocks noGrp="1" noChangeArrowheads="1"/>
          </p:cNvSpPr>
          <p:nvPr>
            <p:ph type="body" idx="1"/>
          </p:nvPr>
        </p:nvSpPr>
        <p:spPr/>
        <p:txBody>
          <a:bodyPr/>
          <a:lstStyle/>
          <a:p>
            <a:pPr>
              <a:lnSpc>
                <a:spcPct val="80000"/>
              </a:lnSpc>
            </a:pPr>
            <a:endParaRPr lang="en-US" sz="2800" dirty="0"/>
          </a:p>
          <a:p>
            <a:pPr>
              <a:lnSpc>
                <a:spcPct val="80000"/>
              </a:lnSpc>
            </a:pPr>
            <a:r>
              <a:rPr lang="en-US" sz="2800" b="1" dirty="0" smtClean="0"/>
              <a:t>Uniqueness</a:t>
            </a:r>
          </a:p>
          <a:p>
            <a:pPr>
              <a:lnSpc>
                <a:spcPct val="80000"/>
              </a:lnSpc>
              <a:buNone/>
            </a:pPr>
            <a:endParaRPr lang="en-US" sz="2800" b="1" dirty="0" smtClean="0"/>
          </a:p>
          <a:p>
            <a:pPr>
              <a:lnSpc>
                <a:spcPct val="80000"/>
              </a:lnSpc>
              <a:buNone/>
            </a:pPr>
            <a:endParaRPr lang="en-US" sz="2800" b="1" dirty="0" smtClean="0"/>
          </a:p>
          <a:p>
            <a:pPr>
              <a:lnSpc>
                <a:spcPct val="80000"/>
              </a:lnSpc>
            </a:pPr>
            <a:r>
              <a:rPr lang="en-US" sz="2800" b="1" dirty="0" smtClean="0"/>
              <a:t>Target market</a:t>
            </a:r>
          </a:p>
          <a:p>
            <a:pPr>
              <a:lnSpc>
                <a:spcPct val="80000"/>
              </a:lnSpc>
              <a:buNone/>
            </a:pPr>
            <a:endParaRPr lang="en-US" sz="2800" b="1" dirty="0" smtClean="0"/>
          </a:p>
          <a:p>
            <a:pPr>
              <a:lnSpc>
                <a:spcPct val="80000"/>
              </a:lnSpc>
              <a:buNone/>
            </a:pPr>
            <a:endParaRPr lang="en-US" sz="2800" b="1" dirty="0" smtClean="0"/>
          </a:p>
          <a:p>
            <a:pPr>
              <a:lnSpc>
                <a:spcPct val="80000"/>
              </a:lnSpc>
            </a:pPr>
            <a:r>
              <a:rPr lang="en-US" sz="2800" b="1" dirty="0" smtClean="0"/>
              <a:t>Location</a:t>
            </a:r>
          </a:p>
          <a:p>
            <a:pPr>
              <a:lnSpc>
                <a:spcPct val="80000"/>
              </a:lnSpc>
              <a:buNone/>
            </a:pPr>
            <a:endParaRPr lang="en-US" sz="2800" b="1" dirty="0" smtClean="0"/>
          </a:p>
          <a:p>
            <a:pPr>
              <a:lnSpc>
                <a:spcPct val="80000"/>
              </a:lnSpc>
              <a:buNone/>
            </a:pPr>
            <a:endParaRPr lang="en-US" sz="2800" b="1" dirty="0" smtClean="0"/>
          </a:p>
          <a:p>
            <a:pPr>
              <a:lnSpc>
                <a:spcPct val="80000"/>
              </a:lnSpc>
            </a:pPr>
            <a:r>
              <a:rPr lang="en-US" sz="2800" b="1" dirty="0" smtClean="0"/>
              <a:t>Competition</a:t>
            </a:r>
          </a:p>
          <a:p>
            <a:pPr>
              <a:lnSpc>
                <a:spcPct val="80000"/>
              </a:lnSpc>
            </a:pPr>
            <a:endParaRPr lang="en-US" sz="2800" dirty="0" smtClean="0"/>
          </a:p>
          <a:p>
            <a:pPr>
              <a:lnSpc>
                <a:spcPct val="80000"/>
              </a:lnSpc>
            </a:pPr>
            <a:endParaRPr lang="en-US" sz="2800" dirty="0" smtClean="0"/>
          </a:p>
          <a:p>
            <a:pPr>
              <a:lnSpc>
                <a:spcPct val="80000"/>
              </a:lnSpc>
            </a:pPr>
            <a:endParaRPr lang="en-US" sz="2800" dirty="0" smtClean="0"/>
          </a:p>
          <a:p>
            <a:pPr>
              <a:lnSpc>
                <a:spcPct val="80000"/>
              </a:lnSpc>
            </a:pPr>
            <a:endParaRPr lang="en-US" sz="28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0"/>
            <a:ext cx="8229600" cy="1258888"/>
          </a:xfrm>
        </p:spPr>
        <p:txBody>
          <a:bodyPr>
            <a:normAutofit fontScale="90000"/>
          </a:bodyPr>
          <a:lstStyle/>
          <a:p>
            <a:r>
              <a:rPr lang="en-US" sz="4000" dirty="0"/>
              <a:t>Elements of a Good Business Plan</a:t>
            </a:r>
          </a:p>
        </p:txBody>
      </p:sp>
      <p:sp>
        <p:nvSpPr>
          <p:cNvPr id="36867" name="Rectangle 3"/>
          <p:cNvSpPr>
            <a:spLocks noGrp="1" noChangeArrowheads="1"/>
          </p:cNvSpPr>
          <p:nvPr>
            <p:ph type="body" sz="half" idx="1"/>
          </p:nvPr>
        </p:nvSpPr>
        <p:spPr>
          <a:xfrm>
            <a:off x="457200" y="1600200"/>
            <a:ext cx="5943600" cy="4876800"/>
          </a:xfrm>
        </p:spPr>
        <p:txBody>
          <a:bodyPr/>
          <a:lstStyle/>
          <a:p>
            <a:r>
              <a:rPr lang="en-US" sz="2800" b="1" dirty="0" smtClean="0"/>
              <a:t>Organization/structure</a:t>
            </a:r>
          </a:p>
          <a:p>
            <a:endParaRPr lang="en-US" sz="2800" b="1" dirty="0" smtClean="0"/>
          </a:p>
          <a:p>
            <a:endParaRPr lang="en-US" sz="2800" b="1" dirty="0" smtClean="0"/>
          </a:p>
          <a:p>
            <a:r>
              <a:rPr lang="en-US" sz="2800" b="1" dirty="0" smtClean="0"/>
              <a:t>Marketing</a:t>
            </a:r>
          </a:p>
          <a:p>
            <a:endParaRPr lang="en-US" sz="2800" b="1" dirty="0" smtClean="0"/>
          </a:p>
          <a:p>
            <a:endParaRPr lang="en-US" sz="2800" b="1" dirty="0" smtClean="0"/>
          </a:p>
          <a:p>
            <a:r>
              <a:rPr lang="en-US" sz="2800" b="1" dirty="0" smtClean="0"/>
              <a:t>Cost, price &amp; cash flow</a:t>
            </a:r>
          </a:p>
          <a:p>
            <a:endParaRPr lang="en-US" sz="2800" dirty="0" smtClean="0"/>
          </a:p>
          <a:p>
            <a:endParaRPr lang="en-US" sz="2800" dirty="0" smtClean="0"/>
          </a:p>
          <a:p>
            <a:endParaRPr lang="en-US" sz="2800" dirty="0" smtClean="0"/>
          </a:p>
          <a:p>
            <a:endParaRPr lang="en-US" sz="2800" dirty="0" smtClean="0"/>
          </a:p>
          <a:p>
            <a:endParaRPr lang="en-US" sz="2800" dirty="0"/>
          </a:p>
        </p:txBody>
      </p:sp>
      <p:pic>
        <p:nvPicPr>
          <p:cNvPr id="36868" name="Picture 4" descr="j0237195"/>
          <p:cNvPicPr>
            <a:picLocks noGrp="1" noChangeAspect="1" noChangeArrowheads="1"/>
          </p:cNvPicPr>
          <p:nvPr>
            <p:ph sz="half" idx="2"/>
          </p:nvPr>
        </p:nvPicPr>
        <p:blipFill>
          <a:blip r:embed="rId3" cstate="print"/>
          <a:srcRect/>
          <a:stretch>
            <a:fillRect/>
          </a:stretch>
        </p:blipFill>
        <p:spPr>
          <a:xfrm>
            <a:off x="6781800" y="2209800"/>
            <a:ext cx="1635125" cy="2925763"/>
          </a:xfrm>
          <a:noFill/>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0" y="0"/>
            <a:ext cx="8686800" cy="990600"/>
          </a:xfrm>
        </p:spPr>
        <p:txBody>
          <a:bodyPr/>
          <a:lstStyle/>
          <a:p>
            <a:pPr algn="ctr"/>
            <a:r>
              <a:rPr lang="en-US" b="1" dirty="0" smtClean="0"/>
              <a:t>Business Plan Outline</a:t>
            </a:r>
            <a:endParaRPr lang="en-US" b="1" dirty="0"/>
          </a:p>
        </p:txBody>
      </p:sp>
      <p:sp>
        <p:nvSpPr>
          <p:cNvPr id="147459" name="Rectangle 3"/>
          <p:cNvSpPr>
            <a:spLocks noGrp="1" noChangeArrowheads="1"/>
          </p:cNvSpPr>
          <p:nvPr>
            <p:ph type="body" idx="1"/>
          </p:nvPr>
        </p:nvSpPr>
        <p:spPr>
          <a:xfrm>
            <a:off x="3124200" y="1219200"/>
            <a:ext cx="3810000" cy="817563"/>
          </a:xfrm>
        </p:spPr>
        <p:txBody>
          <a:bodyPr>
            <a:normAutofit lnSpcReduction="10000"/>
          </a:bodyPr>
          <a:lstStyle/>
          <a:p>
            <a:pPr>
              <a:lnSpc>
                <a:spcPct val="80000"/>
              </a:lnSpc>
              <a:buFont typeface="Wingdings" pitchFamily="2" charset="2"/>
              <a:buNone/>
            </a:pPr>
            <a:endParaRPr lang="en-US" sz="1600" dirty="0"/>
          </a:p>
          <a:p>
            <a:pPr>
              <a:lnSpc>
                <a:spcPct val="80000"/>
              </a:lnSpc>
              <a:buFont typeface="Wingdings" pitchFamily="2" charset="2"/>
              <a:buNone/>
            </a:pPr>
            <a:r>
              <a:rPr lang="en-US" sz="1600" b="1" dirty="0"/>
              <a:t>Cover Page</a:t>
            </a:r>
          </a:p>
          <a:p>
            <a:pPr>
              <a:lnSpc>
                <a:spcPct val="80000"/>
              </a:lnSpc>
              <a:buFont typeface="Wingdings" pitchFamily="2" charset="2"/>
              <a:buNone/>
            </a:pPr>
            <a:r>
              <a:rPr lang="en-US" sz="1600" b="1" dirty="0"/>
              <a:t>Table of Contents</a:t>
            </a:r>
          </a:p>
        </p:txBody>
      </p:sp>
      <p:sp>
        <p:nvSpPr>
          <p:cNvPr id="147460" name="Text Box 4"/>
          <p:cNvSpPr txBox="1">
            <a:spLocks noChangeArrowheads="1"/>
          </p:cNvSpPr>
          <p:nvPr/>
        </p:nvSpPr>
        <p:spPr bwMode="auto">
          <a:xfrm>
            <a:off x="352425" y="2017713"/>
            <a:ext cx="8458200" cy="6494085"/>
          </a:xfrm>
          <a:prstGeom prst="rect">
            <a:avLst/>
          </a:prstGeom>
          <a:noFill/>
          <a:ln w="9525">
            <a:noFill/>
            <a:miter lim="800000"/>
            <a:headEnd/>
            <a:tailEnd/>
          </a:ln>
          <a:effectLst/>
        </p:spPr>
        <p:txBody>
          <a:bodyPr>
            <a:spAutoFit/>
          </a:bodyPr>
          <a:lstStyle/>
          <a:p>
            <a:pPr algn="l">
              <a:spcBef>
                <a:spcPct val="50000"/>
              </a:spcBef>
            </a:pPr>
            <a:r>
              <a:rPr lang="en-US" sz="2000" dirty="0"/>
              <a:t>Section I.	</a:t>
            </a:r>
            <a:r>
              <a:rPr lang="en-US" sz="2800" dirty="0"/>
              <a:t>	</a:t>
            </a:r>
            <a:r>
              <a:rPr lang="en-US" sz="2000" b="1" dirty="0"/>
              <a:t>Executive Summary</a:t>
            </a:r>
          </a:p>
          <a:p>
            <a:pPr algn="l">
              <a:spcBef>
                <a:spcPct val="50000"/>
              </a:spcBef>
            </a:pPr>
            <a:r>
              <a:rPr lang="en-US" sz="2000" dirty="0"/>
              <a:t>Section II.		</a:t>
            </a:r>
            <a:r>
              <a:rPr lang="en-US" sz="2000" b="1" dirty="0"/>
              <a:t>Business Description/Goals &amp; 			</a:t>
            </a:r>
            <a:r>
              <a:rPr lang="en-US" sz="2000" b="1" dirty="0" smtClean="0"/>
              <a:t>		Objectives</a:t>
            </a:r>
          </a:p>
          <a:p>
            <a:pPr algn="l">
              <a:spcBef>
                <a:spcPct val="50000"/>
              </a:spcBef>
            </a:pPr>
            <a:r>
              <a:rPr lang="en-US" sz="2000" dirty="0" smtClean="0"/>
              <a:t>Section </a:t>
            </a:r>
            <a:r>
              <a:rPr lang="en-US" sz="2000" dirty="0"/>
              <a:t>III.	</a:t>
            </a:r>
            <a:r>
              <a:rPr lang="en-US" sz="2000" dirty="0" smtClean="0"/>
              <a:t>	</a:t>
            </a:r>
            <a:r>
              <a:rPr lang="en-US" sz="2000" b="1" dirty="0" smtClean="0"/>
              <a:t>Background </a:t>
            </a:r>
            <a:r>
              <a:rPr lang="en-US" sz="2000" b="1" dirty="0"/>
              <a:t>Information</a:t>
            </a:r>
          </a:p>
          <a:p>
            <a:pPr algn="l">
              <a:spcBef>
                <a:spcPct val="50000"/>
              </a:spcBef>
            </a:pPr>
            <a:r>
              <a:rPr lang="en-US" sz="2000" dirty="0"/>
              <a:t>Section IV.		</a:t>
            </a:r>
            <a:r>
              <a:rPr lang="en-US" sz="2000" b="1" dirty="0"/>
              <a:t>Organizational Matters</a:t>
            </a:r>
          </a:p>
          <a:p>
            <a:pPr algn="l">
              <a:spcBef>
                <a:spcPct val="50000"/>
              </a:spcBef>
            </a:pPr>
            <a:r>
              <a:rPr lang="en-US" sz="2000" dirty="0"/>
              <a:t>Section V.		</a:t>
            </a:r>
            <a:r>
              <a:rPr lang="en-US" sz="2000" b="1" dirty="0" smtClean="0"/>
              <a:t>Market Description/Assessment</a:t>
            </a:r>
          </a:p>
          <a:p>
            <a:pPr algn="l">
              <a:spcBef>
                <a:spcPct val="50000"/>
              </a:spcBef>
            </a:pPr>
            <a:r>
              <a:rPr lang="en-US" sz="2000" dirty="0" smtClean="0"/>
              <a:t>Section VI.  	</a:t>
            </a:r>
            <a:r>
              <a:rPr lang="en-US" sz="2000" b="1" dirty="0" smtClean="0"/>
              <a:t>	Marketing </a:t>
            </a:r>
            <a:r>
              <a:rPr lang="en-US" sz="2000" b="1" dirty="0"/>
              <a:t>Plan</a:t>
            </a:r>
          </a:p>
          <a:p>
            <a:pPr algn="l">
              <a:spcBef>
                <a:spcPct val="50000"/>
              </a:spcBef>
            </a:pPr>
            <a:r>
              <a:rPr lang="en-US" sz="2000" dirty="0"/>
              <a:t>Section </a:t>
            </a:r>
            <a:r>
              <a:rPr lang="en-US" sz="2000" dirty="0" smtClean="0"/>
              <a:t>VII.</a:t>
            </a:r>
            <a:r>
              <a:rPr lang="en-US" sz="2000" dirty="0"/>
              <a:t>		</a:t>
            </a:r>
            <a:r>
              <a:rPr lang="en-US" sz="2000" b="1" dirty="0"/>
              <a:t>The Financial Plan</a:t>
            </a:r>
          </a:p>
          <a:p>
            <a:pPr algn="l">
              <a:spcBef>
                <a:spcPct val="50000"/>
              </a:spcBef>
            </a:pPr>
            <a:r>
              <a:rPr lang="en-US" sz="2000" dirty="0"/>
              <a:t>			</a:t>
            </a:r>
            <a:r>
              <a:rPr lang="en-US" sz="2000" b="1" dirty="0"/>
              <a:t>Appendix Section</a:t>
            </a:r>
          </a:p>
          <a:p>
            <a:pPr algn="l">
              <a:spcBef>
                <a:spcPct val="50000"/>
              </a:spcBef>
            </a:pPr>
            <a:endParaRPr lang="en-US" sz="2800" b="1" dirty="0"/>
          </a:p>
          <a:p>
            <a:pPr algn="l">
              <a:spcBef>
                <a:spcPct val="50000"/>
              </a:spcBef>
            </a:pPr>
            <a:endParaRPr lang="en-US" sz="2800" b="1" dirty="0"/>
          </a:p>
          <a:p>
            <a:pPr algn="l">
              <a:spcBef>
                <a:spcPct val="50000"/>
              </a:spcBef>
            </a:pPr>
            <a:r>
              <a:rPr lang="en-US" sz="2800" dirty="0"/>
              <a:t/>
            </a:r>
            <a:br>
              <a:rPr lang="en-US" sz="2800" dirty="0"/>
            </a:br>
            <a:r>
              <a:rPr lang="en-US" sz="3200" dirty="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615</TotalTime>
  <Words>2383</Words>
  <Application>Microsoft Office PowerPoint</Application>
  <PresentationFormat>On-screen Show (4:3)</PresentationFormat>
  <Paragraphs>454</Paragraphs>
  <Slides>41</Slides>
  <Notes>33</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Oriel</vt:lpstr>
      <vt:lpstr>Tomahawk Main Street &amp;  UW-Extension, Lincoln County  After Hours Seminar </vt:lpstr>
      <vt:lpstr>Learning Objectives</vt:lpstr>
      <vt:lpstr>First, the Rules</vt:lpstr>
      <vt:lpstr>Break the Rules, End up Like This</vt:lpstr>
      <vt:lpstr>What is a business plan?</vt:lpstr>
      <vt:lpstr>What is a business plan? (continued) </vt:lpstr>
      <vt:lpstr>Elements of a Good Business Plan</vt:lpstr>
      <vt:lpstr>Elements of a Good Business Plan</vt:lpstr>
      <vt:lpstr>Business Plan Outline</vt:lpstr>
      <vt:lpstr>Executive Summary</vt:lpstr>
      <vt:lpstr>Slide 11</vt:lpstr>
      <vt:lpstr>Executive Summary</vt:lpstr>
      <vt:lpstr>Executive Summary</vt:lpstr>
      <vt:lpstr>Executive summary = Elevator Speech</vt:lpstr>
      <vt:lpstr>Interactive Exercise</vt:lpstr>
      <vt:lpstr>Business Description/Goals &amp; Objectives</vt:lpstr>
      <vt:lpstr>University of Wisconsin-Extension Lincoln County </vt:lpstr>
      <vt:lpstr>Background Information</vt:lpstr>
      <vt:lpstr>Background Information</vt:lpstr>
      <vt:lpstr>Background Information</vt:lpstr>
      <vt:lpstr>Interactive Exercise</vt:lpstr>
      <vt:lpstr>Organizational Matters</vt:lpstr>
      <vt:lpstr>Organizational Matters</vt:lpstr>
      <vt:lpstr> Market Assessment </vt:lpstr>
      <vt:lpstr>Your Target Market</vt:lpstr>
      <vt:lpstr>Where is Your Target Market?</vt:lpstr>
      <vt:lpstr>Target Market Research (example/suggested method)</vt:lpstr>
      <vt:lpstr>Target Market Research (example/suggested method)</vt:lpstr>
      <vt:lpstr>Rural Resort Dwellers</vt:lpstr>
      <vt:lpstr>Rural Resort Dwellers – Buying Habits</vt:lpstr>
      <vt:lpstr>Slide 31</vt:lpstr>
      <vt:lpstr>Interactive Exercise</vt:lpstr>
      <vt:lpstr>Marketing Plan</vt:lpstr>
      <vt:lpstr>Marketing Plan</vt:lpstr>
      <vt:lpstr>Financial Plan</vt:lpstr>
      <vt:lpstr>Financial Plan</vt:lpstr>
      <vt:lpstr>The Essentials</vt:lpstr>
      <vt:lpstr>Slide 38</vt:lpstr>
      <vt:lpstr>Appendix Section</vt:lpstr>
      <vt:lpstr>How do I begin?</vt:lpstr>
      <vt:lpstr>Free Resources available</vt:lpstr>
    </vt:vector>
  </TitlesOfParts>
  <Company>Lincoln County, WI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UW-Extension &amp;  Tomahawk Main Street</dc:title>
  <dc:creator>art-l</dc:creator>
  <cp:lastModifiedBy>art-l</cp:lastModifiedBy>
  <cp:revision>118</cp:revision>
  <dcterms:created xsi:type="dcterms:W3CDTF">2009-10-12T16:46:02Z</dcterms:created>
  <dcterms:modified xsi:type="dcterms:W3CDTF">2010-02-19T16:05:20Z</dcterms:modified>
</cp:coreProperties>
</file>